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Caveat"/>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veat-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Caveat-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82c3467a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82c3467a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puede estudiar la estereoquímica biomolecular por métodos físicos, como ser la cristalografía de rayos X. Si un compuesto puede ser cristalizado, la difracción de rayos X por el cristal puede usarse para determinar posiciones relativas  de cada átomo en la molécula. Mediante el estudio de estas estructuras se ha adquirido conocimiento más detallado entre la relación estructura función. La determinación de </a:t>
            </a:r>
            <a:r>
              <a:rPr lang="es"/>
              <a:t>estructura</a:t>
            </a:r>
            <a:r>
              <a:rPr lang="es"/>
              <a:t> de proteínas por difracción de rayos x tiene varias etapas: los patrones de </a:t>
            </a:r>
            <a:r>
              <a:rPr lang="es"/>
              <a:t>difracción</a:t>
            </a:r>
            <a:r>
              <a:rPr lang="es"/>
              <a:t> se usan para calcular el mapa de de densidad electrónica de la proteína, mediante herramientas matemáticas, transformadas de Fourier. Y se compone un modelo de estructura, consistente con este mapa de densidades. Las regiones con mayores desnsidades electrónicas indican la localización de núcleo.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14d70aec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14d70aec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c428bc4a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c428bc4a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14d70aecc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14d70aecc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41915ccb8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1915ccb8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590f6f0d22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90f6f0d22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0" rtl="0" algn="l">
              <a:spcBef>
                <a:spcPts val="900"/>
              </a:spcBef>
              <a:spcAft>
                <a:spcPts val="0"/>
              </a:spcAft>
              <a:buClr>
                <a:schemeClr val="dk1"/>
              </a:buClr>
              <a:buSzPts val="1200"/>
              <a:buChar char="•"/>
            </a:pPr>
            <a:r>
              <a:rPr lang="es" sz="1200">
                <a:solidFill>
                  <a:srgbClr val="434343"/>
                </a:solidFill>
              </a:rPr>
              <a:t>El </a:t>
            </a:r>
            <a:r>
              <a:rPr b="1" lang="es" sz="1200">
                <a:solidFill>
                  <a:srgbClr val="990000"/>
                </a:solidFill>
              </a:rPr>
              <a:t>C</a:t>
            </a:r>
            <a:r>
              <a:rPr b="1" baseline="30000" lang="es" sz="1200">
                <a:solidFill>
                  <a:srgbClr val="990000"/>
                </a:solidFill>
              </a:rPr>
              <a:t>ⲁ</a:t>
            </a:r>
            <a:r>
              <a:rPr lang="es" sz="1200">
                <a:solidFill>
                  <a:srgbClr val="434343"/>
                </a:solidFill>
              </a:rPr>
              <a:t> es un centro quiral entorno al que se ordenan los sustituyentes definiendo enantiómeros.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590f6f0d22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90f6f0d22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s" sz="1200">
                <a:solidFill>
                  <a:schemeClr val="dk1"/>
                </a:solidFill>
              </a:rPr>
              <a:t>Las propiedades fisicoquímicas de los aas depende en gran medida de su grupo R y pueden ser clasificados </a:t>
            </a:r>
            <a:r>
              <a:rPr lang="es" sz="1200">
                <a:solidFill>
                  <a:schemeClr val="dk1"/>
                </a:solidFill>
              </a:rPr>
              <a:t>teniéndolos</a:t>
            </a:r>
            <a:r>
              <a:rPr lang="es" sz="1200">
                <a:solidFill>
                  <a:schemeClr val="dk1"/>
                </a:solidFill>
              </a:rPr>
              <a:t> en cuenta. EL ESTADO </a:t>
            </a:r>
            <a:r>
              <a:rPr lang="es" sz="1200">
                <a:solidFill>
                  <a:schemeClr val="dk1"/>
                </a:solidFill>
              </a:rPr>
              <a:t>ÁCIDO</a:t>
            </a:r>
            <a:r>
              <a:rPr lang="es" sz="1200">
                <a:solidFill>
                  <a:schemeClr val="dk1"/>
                </a:solidFill>
              </a:rPr>
              <a:t> BASE DE LOS AAs SON IMPORTANTES. El estado ácido-base de una molécula se deduce su carga neta. De la carga de una molécula dependerá su energía y así su conformación. La actividad biológica depende de la conformación y (en algunos casos) de la presencia de cargas en el sitio activo. Permite la cuantificación (titulación), identificación y purificación</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582c3467a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82c3467a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Fisher </a:t>
            </a:r>
            <a:r>
              <a:rPr lang="es" sz="1000">
                <a:solidFill>
                  <a:schemeClr val="dk1"/>
                </a:solidFill>
              </a:rPr>
              <a:t>es el primero en describir el enlace peptídico. Encuentra que </a:t>
            </a:r>
            <a:r>
              <a:rPr lang="es" sz="1000">
                <a:solidFill>
                  <a:schemeClr val="dk1"/>
                </a:solidFill>
              </a:rPr>
              <a:t>Most of the N in proteins is in the form of amide,</a:t>
            </a:r>
            <a:r>
              <a:rPr lang="es" sz="1000">
                <a:solidFill>
                  <a:schemeClr val="dk1"/>
                </a:solidFill>
              </a:rPr>
              <a:t> Proteins are Biuret positive, Amino acids could be join to form a amide bond, Proteins are hydrolized by strong acids (amide). Llega inclusive a aislar los distintos isómeros de los aminoácidos.  Las proteínas pueden estar constituídas por una o mas cadenas peptídicas, que se denominan subunidades iguales o diferentes.  </a:t>
            </a:r>
            <a:r>
              <a:rPr lang="es" sz="1200">
                <a:solidFill>
                  <a:schemeClr val="dk1"/>
                </a:solidFill>
                <a:latin typeface="Times New Roman"/>
                <a:ea typeface="Times New Roman"/>
                <a:cs typeface="Times New Roman"/>
                <a:sym typeface="Times New Roman"/>
              </a:rPr>
              <a:t>Las </a:t>
            </a:r>
            <a:r>
              <a:rPr b="1" lang="es" sz="1200">
                <a:solidFill>
                  <a:schemeClr val="dk1"/>
                </a:solidFill>
                <a:latin typeface="Times New Roman"/>
                <a:ea typeface="Times New Roman"/>
                <a:cs typeface="Times New Roman"/>
                <a:sym typeface="Times New Roman"/>
              </a:rPr>
              <a:t>proteínas </a:t>
            </a:r>
            <a:r>
              <a:rPr lang="es" sz="1200">
                <a:solidFill>
                  <a:schemeClr val="dk1"/>
                </a:solidFill>
                <a:latin typeface="Times New Roman"/>
                <a:ea typeface="Times New Roman"/>
                <a:cs typeface="Times New Roman"/>
                <a:sym typeface="Times New Roman"/>
              </a:rPr>
              <a:t>están formadas por la unión de AA mediante un enlace peptídico. Este enlace se produce entre el grupo COOH de un AA y el grupo NH</a:t>
            </a:r>
            <a:r>
              <a:rPr baseline="-25000" lang="es" sz="1200">
                <a:solidFill>
                  <a:schemeClr val="dk1"/>
                </a:solidFill>
                <a:latin typeface="Times New Roman"/>
                <a:ea typeface="Times New Roman"/>
                <a:cs typeface="Times New Roman"/>
                <a:sym typeface="Times New Roman"/>
              </a:rPr>
              <a:t>2</a:t>
            </a:r>
            <a:r>
              <a:rPr lang="es" sz="1200">
                <a:solidFill>
                  <a:schemeClr val="dk1"/>
                </a:solidFill>
                <a:latin typeface="Times New Roman"/>
                <a:ea typeface="Times New Roman"/>
                <a:cs typeface="Times New Roman"/>
                <a:sym typeface="Times New Roman"/>
              </a:rPr>
              <a:t> de otro, de forma que desaparecen sus propiedades amortiguadoras. Sin embargo, siempre existirá al menos </a:t>
            </a:r>
            <a:r>
              <a:rPr b="1" lang="es" sz="1200">
                <a:solidFill>
                  <a:schemeClr val="dk1"/>
                </a:solidFill>
                <a:latin typeface="Times New Roman"/>
                <a:ea typeface="Times New Roman"/>
                <a:cs typeface="Times New Roman"/>
                <a:sym typeface="Times New Roman"/>
              </a:rPr>
              <a:t>un grupo amino y un grupo carboxilo terminal</a:t>
            </a:r>
            <a:r>
              <a:rPr lang="es" sz="1200">
                <a:solidFill>
                  <a:schemeClr val="dk1"/>
                </a:solidFill>
                <a:latin typeface="Times New Roman"/>
                <a:ea typeface="Times New Roman"/>
                <a:cs typeface="Times New Roman"/>
                <a:sym typeface="Times New Roman"/>
              </a:rPr>
              <a:t>, que puedan actuar como amortiguadores. Además hay algunos </a:t>
            </a:r>
            <a:r>
              <a:rPr b="1" lang="es" sz="1200">
                <a:solidFill>
                  <a:schemeClr val="dk1"/>
                </a:solidFill>
                <a:latin typeface="Times New Roman"/>
                <a:ea typeface="Times New Roman"/>
                <a:cs typeface="Times New Roman"/>
                <a:sym typeface="Times New Roman"/>
              </a:rPr>
              <a:t>AA que aportan grupos ionizables en sus cadenas laterales</a:t>
            </a:r>
            <a:r>
              <a:rPr lang="es" sz="1200">
                <a:solidFill>
                  <a:schemeClr val="dk1"/>
                </a:solidFill>
                <a:latin typeface="Times New Roman"/>
                <a:ea typeface="Times New Roman"/>
                <a:cs typeface="Times New Roman"/>
                <a:sym typeface="Times New Roman"/>
              </a:rPr>
              <a:t>: ácido aspártico y glutámico, arginina, lisina, histidina, etc. Los pK para la disociación de los grupos ácidos o básicos de estas cadenas laterales </a:t>
            </a:r>
            <a:r>
              <a:rPr b="1" lang="es" sz="1200">
                <a:solidFill>
                  <a:schemeClr val="dk1"/>
                </a:solidFill>
                <a:latin typeface="Times New Roman"/>
                <a:ea typeface="Times New Roman"/>
                <a:cs typeface="Times New Roman"/>
                <a:sym typeface="Times New Roman"/>
              </a:rPr>
              <a:t>pueden verse alterados por la influencia de otros grupos ionizables</a:t>
            </a:r>
            <a:r>
              <a:rPr lang="es" sz="1200">
                <a:solidFill>
                  <a:schemeClr val="dk1"/>
                </a:solidFill>
                <a:latin typeface="Times New Roman"/>
                <a:ea typeface="Times New Roman"/>
                <a:cs typeface="Times New Roman"/>
                <a:sym typeface="Times New Roman"/>
              </a:rPr>
              <a:t> próximos. </a:t>
            </a:r>
            <a:endParaRPr sz="10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590f6f0d2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90f6f0d2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niveles de estructura proteica:1ria, secundaria, 3ri y 4ria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14d70aec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14d70aec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900"/>
              </a:spcBef>
              <a:spcAft>
                <a:spcPts val="0"/>
              </a:spcAft>
              <a:buClr>
                <a:schemeClr val="dk1"/>
              </a:buClr>
              <a:buSzPts val="1100"/>
              <a:buFont typeface="Arial"/>
              <a:buNone/>
            </a:pPr>
            <a:r>
              <a:rPr b="1" lang="es" sz="1400">
                <a:solidFill>
                  <a:srgbClr val="660000"/>
                </a:solidFill>
              </a:rPr>
              <a:t>Estructura secundaria</a:t>
            </a:r>
            <a:r>
              <a:rPr lang="es" sz="1400">
                <a:solidFill>
                  <a:srgbClr val="434343"/>
                </a:solidFill>
              </a:rPr>
              <a:t> los puentes de hidrógenos en el esqueleto de la proteína pliega los aminoácidos en patrones repetitivos.</a:t>
            </a:r>
            <a:r>
              <a:rPr b="1" lang="es" sz="1400">
                <a:solidFill>
                  <a:srgbClr val="660000"/>
                </a:solidFill>
              </a:rPr>
              <a:t>Estructura terciaria</a:t>
            </a:r>
            <a:r>
              <a:rPr lang="es" sz="1400">
                <a:solidFill>
                  <a:srgbClr val="434343"/>
                </a:solidFill>
              </a:rPr>
              <a:t> plegamiento tridimensional de las proteínas debido a las interacciones de sus cadenas laterales.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90f6f0d2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90f6f0d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relación entre la estructura y la función proteica es algo complejo.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90f6f0d2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90f6f0d2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90f6f0d22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90f6f0d22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gif"/><Relationship Id="rId4" Type="http://schemas.openxmlformats.org/officeDocument/2006/relationships/image" Target="../media/image9.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gif"/><Relationship Id="rId4" Type="http://schemas.openxmlformats.org/officeDocument/2006/relationships/image" Target="../media/image2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fycat.com/feistywaterloggedankolewatusi" TargetMode="External"/><Relationship Id="rId4" Type="http://schemas.openxmlformats.org/officeDocument/2006/relationships/image" Target="../media/image18.gif"/><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6.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74577" t="0"/>
          <a:stretch/>
        </p:blipFill>
        <p:spPr>
          <a:xfrm>
            <a:off x="7217925" y="-470100"/>
            <a:ext cx="1967300" cy="5801899"/>
          </a:xfrm>
          <a:prstGeom prst="rect">
            <a:avLst/>
          </a:prstGeom>
          <a:noFill/>
          <a:ln>
            <a:noFill/>
          </a:ln>
        </p:spPr>
      </p:pic>
      <p:pic>
        <p:nvPicPr>
          <p:cNvPr id="55" name="Google Shape;55;p13"/>
          <p:cNvPicPr preferRelativeResize="0"/>
          <p:nvPr/>
        </p:nvPicPr>
        <p:blipFill>
          <a:blip r:embed="rId3">
            <a:alphaModFix/>
          </a:blip>
          <a:stretch>
            <a:fillRect/>
          </a:stretch>
        </p:blipFill>
        <p:spPr>
          <a:xfrm>
            <a:off x="-444049" y="-526147"/>
            <a:ext cx="7738176" cy="5801897"/>
          </a:xfrm>
          <a:prstGeom prst="rect">
            <a:avLst/>
          </a:prstGeom>
          <a:noFill/>
          <a:ln>
            <a:noFill/>
          </a:ln>
        </p:spPr>
      </p:pic>
      <p:sp>
        <p:nvSpPr>
          <p:cNvPr id="56" name="Google Shape;56;p13"/>
          <p:cNvSpPr txBox="1"/>
          <p:nvPr>
            <p:ph type="ctrTitle"/>
          </p:nvPr>
        </p:nvSpPr>
        <p:spPr>
          <a:xfrm>
            <a:off x="515158" y="9642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600">
                <a:solidFill>
                  <a:srgbClr val="000000"/>
                </a:solidFill>
                <a:latin typeface="Caveat"/>
                <a:ea typeface="Caveat"/>
                <a:cs typeface="Caveat"/>
                <a:sym typeface="Caveat"/>
              </a:rPr>
              <a:t>Proteínas</a:t>
            </a:r>
            <a:endParaRPr sz="9600">
              <a:solidFill>
                <a:srgbClr val="000000"/>
              </a:solidFill>
              <a:latin typeface="Caveat"/>
              <a:ea typeface="Caveat"/>
              <a:cs typeface="Caveat"/>
              <a:sym typeface="Caveat"/>
            </a:endParaRPr>
          </a:p>
        </p:txBody>
      </p:sp>
      <p:sp>
        <p:nvSpPr>
          <p:cNvPr id="57" name="Google Shape;57;p13"/>
          <p:cNvSpPr txBox="1"/>
          <p:nvPr>
            <p:ph idx="1" type="subTitle"/>
          </p:nvPr>
        </p:nvSpPr>
        <p:spPr>
          <a:xfrm>
            <a:off x="2295450" y="2862450"/>
            <a:ext cx="4953600" cy="49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000000"/>
                </a:solidFill>
                <a:latin typeface="Calibri"/>
                <a:ea typeface="Calibri"/>
                <a:cs typeface="Calibri"/>
                <a:sym typeface="Calibri"/>
              </a:rPr>
              <a:t>UN BREVE RECORTE DE UN MUNDO EXTENSO</a:t>
            </a:r>
            <a:endParaRPr sz="18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2"/>
          <p:cNvPicPr preferRelativeResize="0"/>
          <p:nvPr/>
        </p:nvPicPr>
        <p:blipFill>
          <a:blip r:embed="rId3">
            <a:alphaModFix/>
          </a:blip>
          <a:stretch>
            <a:fillRect/>
          </a:stretch>
        </p:blipFill>
        <p:spPr>
          <a:xfrm>
            <a:off x="714350" y="969525"/>
            <a:ext cx="7715301" cy="3441300"/>
          </a:xfrm>
          <a:prstGeom prst="rect">
            <a:avLst/>
          </a:prstGeom>
          <a:noFill/>
          <a:ln>
            <a:noFill/>
          </a:ln>
        </p:spPr>
      </p:pic>
      <p:pic>
        <p:nvPicPr>
          <p:cNvPr id="179" name="Google Shape;179;p22"/>
          <p:cNvPicPr preferRelativeResize="0"/>
          <p:nvPr/>
        </p:nvPicPr>
        <p:blipFill rotWithShape="1">
          <a:blip r:embed="rId4">
            <a:alphaModFix/>
          </a:blip>
          <a:srcRect b="0" l="0" r="0" t="0"/>
          <a:stretch/>
        </p:blipFill>
        <p:spPr>
          <a:xfrm>
            <a:off x="2227701" y="473250"/>
            <a:ext cx="959983" cy="142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idx="1" type="body"/>
          </p:nvPr>
        </p:nvSpPr>
        <p:spPr>
          <a:xfrm>
            <a:off x="618250" y="385100"/>
            <a:ext cx="8064000" cy="1048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Font typeface="Arial"/>
              <a:buNone/>
            </a:pPr>
            <a:r>
              <a:rPr b="1" lang="es">
                <a:solidFill>
                  <a:srgbClr val="660000"/>
                </a:solidFill>
              </a:rPr>
              <a:t>Estado nativo se describe actualmente  como un conjunto de conformaciones en equilibrio dinámico</a:t>
            </a:r>
            <a:endParaRPr b="1">
              <a:solidFill>
                <a:srgbClr val="660000"/>
              </a:solidFill>
            </a:endParaRPr>
          </a:p>
          <a:p>
            <a:pPr indent="0" lvl="0" marL="0" rtl="0" algn="just">
              <a:lnSpc>
                <a:spcPct val="115000"/>
              </a:lnSpc>
              <a:spcBef>
                <a:spcPts val="0"/>
              </a:spcBef>
              <a:spcAft>
                <a:spcPts val="0"/>
              </a:spcAft>
              <a:buClr>
                <a:schemeClr val="dk1"/>
              </a:buClr>
              <a:buFont typeface="Arial"/>
              <a:buNone/>
            </a:pPr>
            <a:r>
              <a:t/>
            </a:r>
            <a:endParaRPr b="1">
              <a:solidFill>
                <a:srgbClr val="660000"/>
              </a:solidFill>
            </a:endParaRPr>
          </a:p>
          <a:p>
            <a:pPr indent="0" lvl="0" marL="0" rtl="0" algn="just">
              <a:lnSpc>
                <a:spcPct val="115000"/>
              </a:lnSpc>
              <a:spcBef>
                <a:spcPts val="0"/>
              </a:spcBef>
              <a:spcAft>
                <a:spcPts val="0"/>
              </a:spcAft>
              <a:buClr>
                <a:schemeClr val="dk1"/>
              </a:buClr>
              <a:buFont typeface="Arial"/>
              <a:buNone/>
            </a:pPr>
            <a:r>
              <a:rPr lang="es">
                <a:solidFill>
                  <a:srgbClr val="434343"/>
                </a:solidFill>
              </a:rPr>
              <a:t>El estado nativo de una proteína no es único</a:t>
            </a:r>
            <a:endParaRPr>
              <a:solidFill>
                <a:srgbClr val="434343"/>
              </a:solidFill>
            </a:endParaRPr>
          </a:p>
        </p:txBody>
      </p:sp>
      <p:pic>
        <p:nvPicPr>
          <p:cNvPr descr="micon0" id="185" name="Google Shape;185;p23"/>
          <p:cNvPicPr preferRelativeResize="0"/>
          <p:nvPr/>
        </p:nvPicPr>
        <p:blipFill rotWithShape="1">
          <a:blip r:embed="rId3">
            <a:alphaModFix/>
          </a:blip>
          <a:srcRect b="0" l="0" r="0" t="0"/>
          <a:stretch/>
        </p:blipFill>
        <p:spPr>
          <a:xfrm>
            <a:off x="2476015" y="3641125"/>
            <a:ext cx="1118150" cy="1118150"/>
          </a:xfrm>
          <a:prstGeom prst="rect">
            <a:avLst/>
          </a:prstGeom>
          <a:noFill/>
          <a:ln>
            <a:noFill/>
          </a:ln>
        </p:spPr>
      </p:pic>
      <p:grpSp>
        <p:nvGrpSpPr>
          <p:cNvPr id="186" name="Google Shape;186;p23"/>
          <p:cNvGrpSpPr/>
          <p:nvPr/>
        </p:nvGrpSpPr>
        <p:grpSpPr>
          <a:xfrm>
            <a:off x="2144226" y="1872971"/>
            <a:ext cx="1781720" cy="1657567"/>
            <a:chOff x="387108" y="2140983"/>
            <a:chExt cx="2371200" cy="1996106"/>
          </a:xfrm>
        </p:grpSpPr>
        <p:pic>
          <p:nvPicPr>
            <p:cNvPr id="187" name="Google Shape;187;p23"/>
            <p:cNvPicPr preferRelativeResize="0"/>
            <p:nvPr/>
          </p:nvPicPr>
          <p:blipFill rotWithShape="1">
            <a:blip r:embed="rId4">
              <a:alphaModFix/>
            </a:blip>
            <a:srcRect b="0" l="0" r="0" t="0"/>
            <a:stretch/>
          </p:blipFill>
          <p:spPr>
            <a:xfrm>
              <a:off x="577843" y="2140983"/>
              <a:ext cx="2028500" cy="1838691"/>
            </a:xfrm>
            <a:prstGeom prst="rect">
              <a:avLst/>
            </a:prstGeom>
            <a:noFill/>
            <a:ln>
              <a:noFill/>
            </a:ln>
          </p:spPr>
        </p:pic>
        <p:sp>
          <p:nvSpPr>
            <p:cNvPr id="188" name="Google Shape;188;p23"/>
            <p:cNvSpPr txBox="1"/>
            <p:nvPr/>
          </p:nvSpPr>
          <p:spPr>
            <a:xfrm>
              <a:off x="387108" y="3877289"/>
              <a:ext cx="2371200" cy="25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400">
                  <a:solidFill>
                    <a:srgbClr val="666666"/>
                  </a:solidFill>
                  <a:latin typeface="Arial"/>
                  <a:ea typeface="Arial"/>
                  <a:cs typeface="Arial"/>
                  <a:sym typeface="Arial"/>
                </a:rPr>
                <a:t>Fred Karush, 1950</a:t>
              </a:r>
              <a:endParaRPr b="1" sz="1400">
                <a:solidFill>
                  <a:srgbClr val="666666"/>
                </a:solidFill>
                <a:latin typeface="Arial"/>
                <a:ea typeface="Arial"/>
                <a:cs typeface="Arial"/>
                <a:sym typeface="Arial"/>
              </a:endParaRPr>
            </a:p>
          </p:txBody>
        </p:sp>
      </p:grpSp>
      <p:pic>
        <p:nvPicPr>
          <p:cNvPr id="189" name="Google Shape;189;p23"/>
          <p:cNvPicPr preferRelativeResize="0"/>
          <p:nvPr/>
        </p:nvPicPr>
        <p:blipFill>
          <a:blip r:embed="rId5">
            <a:alphaModFix/>
          </a:blip>
          <a:stretch>
            <a:fillRect/>
          </a:stretch>
        </p:blipFill>
        <p:spPr>
          <a:xfrm>
            <a:off x="4216827" y="1872975"/>
            <a:ext cx="3134001" cy="2867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4"/>
          <p:cNvPicPr preferRelativeResize="0"/>
          <p:nvPr/>
        </p:nvPicPr>
        <p:blipFill rotWithShape="1">
          <a:blip r:embed="rId3">
            <a:alphaModFix/>
          </a:blip>
          <a:srcRect b="0" l="0" r="49662" t="8858"/>
          <a:stretch/>
        </p:blipFill>
        <p:spPr>
          <a:xfrm>
            <a:off x="4769325" y="1830500"/>
            <a:ext cx="2872002" cy="2600076"/>
          </a:xfrm>
          <a:prstGeom prst="rect">
            <a:avLst/>
          </a:prstGeom>
          <a:noFill/>
          <a:ln>
            <a:noFill/>
          </a:ln>
        </p:spPr>
      </p:pic>
      <p:sp>
        <p:nvSpPr>
          <p:cNvPr id="195" name="Google Shape;195;p24"/>
          <p:cNvSpPr txBox="1"/>
          <p:nvPr/>
        </p:nvSpPr>
        <p:spPr>
          <a:xfrm>
            <a:off x="786575" y="315725"/>
            <a:ext cx="7866300" cy="163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Font typeface="Arial"/>
              <a:buNone/>
            </a:pPr>
            <a:r>
              <a:t/>
            </a:r>
            <a:endParaRPr b="1" sz="1800">
              <a:solidFill>
                <a:srgbClr val="434343"/>
              </a:solidFill>
            </a:endParaRPr>
          </a:p>
          <a:p>
            <a:pPr indent="0" lvl="0" marL="0" rtl="0" algn="just">
              <a:lnSpc>
                <a:spcPct val="115000"/>
              </a:lnSpc>
              <a:spcBef>
                <a:spcPts val="0"/>
              </a:spcBef>
              <a:spcAft>
                <a:spcPts val="0"/>
              </a:spcAft>
              <a:buClr>
                <a:schemeClr val="dk1"/>
              </a:buClr>
              <a:buSzPts val="1100"/>
              <a:buFont typeface="Arial"/>
              <a:buNone/>
            </a:pPr>
            <a:r>
              <a:rPr b="1" lang="es" sz="1800">
                <a:solidFill>
                  <a:srgbClr val="660000"/>
                </a:solidFill>
              </a:rPr>
              <a:t>Pequeños cambios conformacionales </a:t>
            </a:r>
            <a:r>
              <a:rPr lang="es" sz="1800">
                <a:solidFill>
                  <a:srgbClr val="434343"/>
                </a:solidFill>
              </a:rPr>
              <a:t>generan diferencias en las estructuras proteicas (cavidades y túneles) que se describen en la estructura tridimensional teniendo </a:t>
            </a:r>
            <a:r>
              <a:rPr b="1" lang="es" sz="1800">
                <a:solidFill>
                  <a:srgbClr val="660000"/>
                </a:solidFill>
              </a:rPr>
              <a:t>efectos sobre su función</a:t>
            </a:r>
            <a:r>
              <a:rPr lang="es" sz="1800">
                <a:solidFill>
                  <a:srgbClr val="434343"/>
                </a:solidFill>
              </a:rPr>
              <a:t>.</a:t>
            </a:r>
            <a:endParaRPr sz="1800">
              <a:solidFill>
                <a:srgbClr val="434343"/>
              </a:solidFill>
            </a:endParaRPr>
          </a:p>
          <a:p>
            <a:pPr indent="0" lvl="0" marL="0" rtl="0" algn="l">
              <a:spcBef>
                <a:spcPts val="0"/>
              </a:spcBef>
              <a:spcAft>
                <a:spcPts val="0"/>
              </a:spcAft>
              <a:buNone/>
            </a:pPr>
            <a:r>
              <a:t/>
            </a:r>
            <a:endParaRPr/>
          </a:p>
        </p:txBody>
      </p:sp>
      <p:pic>
        <p:nvPicPr>
          <p:cNvPr id="196" name="Google Shape;196;p24"/>
          <p:cNvPicPr preferRelativeResize="0"/>
          <p:nvPr/>
        </p:nvPicPr>
        <p:blipFill rotWithShape="1">
          <a:blip r:embed="rId4">
            <a:alphaModFix/>
          </a:blip>
          <a:srcRect b="18473" l="0" r="5114" t="0"/>
          <a:stretch/>
        </p:blipFill>
        <p:spPr>
          <a:xfrm>
            <a:off x="786575" y="1620075"/>
            <a:ext cx="3900826" cy="1392549"/>
          </a:xfrm>
          <a:prstGeom prst="rect">
            <a:avLst/>
          </a:prstGeom>
          <a:noFill/>
          <a:ln>
            <a:noFill/>
          </a:ln>
        </p:spPr>
      </p:pic>
      <p:pic>
        <p:nvPicPr>
          <p:cNvPr id="197" name="Google Shape;197;p24"/>
          <p:cNvPicPr preferRelativeResize="0"/>
          <p:nvPr/>
        </p:nvPicPr>
        <p:blipFill>
          <a:blip r:embed="rId5">
            <a:alphaModFix/>
          </a:blip>
          <a:stretch>
            <a:fillRect/>
          </a:stretch>
        </p:blipFill>
        <p:spPr>
          <a:xfrm>
            <a:off x="1337088" y="3012625"/>
            <a:ext cx="2799800" cy="194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5"/>
          <p:cNvPicPr preferRelativeResize="0"/>
          <p:nvPr/>
        </p:nvPicPr>
        <p:blipFill rotWithShape="1">
          <a:blip r:embed="rId3">
            <a:alphaModFix/>
          </a:blip>
          <a:srcRect b="3081" l="0" r="0" t="20820"/>
          <a:stretch/>
        </p:blipFill>
        <p:spPr>
          <a:xfrm>
            <a:off x="1914250" y="625700"/>
            <a:ext cx="5873525" cy="3776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pSp>
        <p:nvGrpSpPr>
          <p:cNvPr id="207" name="Google Shape;207;p26"/>
          <p:cNvGrpSpPr/>
          <p:nvPr/>
        </p:nvGrpSpPr>
        <p:grpSpPr>
          <a:xfrm>
            <a:off x="6942869" y="747014"/>
            <a:ext cx="1839340" cy="871177"/>
            <a:chOff x="6509575" y="1361261"/>
            <a:chExt cx="2200957" cy="1310238"/>
          </a:xfrm>
        </p:grpSpPr>
        <p:pic>
          <p:nvPicPr>
            <p:cNvPr id="208" name="Google Shape;208;p26"/>
            <p:cNvPicPr preferRelativeResize="0"/>
            <p:nvPr/>
          </p:nvPicPr>
          <p:blipFill rotWithShape="1">
            <a:blip r:embed="rId3">
              <a:alphaModFix/>
            </a:blip>
            <a:srcRect b="0" l="0" r="0" t="0"/>
            <a:stretch/>
          </p:blipFill>
          <p:spPr>
            <a:xfrm>
              <a:off x="6509575" y="1533474"/>
              <a:ext cx="2200957" cy="1138025"/>
            </a:xfrm>
            <a:prstGeom prst="rect">
              <a:avLst/>
            </a:prstGeom>
            <a:noFill/>
            <a:ln>
              <a:noFill/>
            </a:ln>
          </p:spPr>
        </p:pic>
        <p:pic>
          <p:nvPicPr>
            <p:cNvPr id="209" name="Google Shape;209;p26"/>
            <p:cNvPicPr preferRelativeResize="0"/>
            <p:nvPr/>
          </p:nvPicPr>
          <p:blipFill rotWithShape="1">
            <a:blip r:embed="rId4">
              <a:alphaModFix/>
            </a:blip>
            <a:srcRect b="0" l="0" r="0" t="0"/>
            <a:stretch/>
          </p:blipFill>
          <p:spPr>
            <a:xfrm>
              <a:off x="7428250" y="1361261"/>
              <a:ext cx="647275" cy="252275"/>
            </a:xfrm>
            <a:prstGeom prst="rect">
              <a:avLst/>
            </a:prstGeom>
            <a:noFill/>
            <a:ln>
              <a:noFill/>
            </a:ln>
          </p:spPr>
        </p:pic>
      </p:grpSp>
      <p:sp>
        <p:nvSpPr>
          <p:cNvPr id="210" name="Google Shape;210;p26"/>
          <p:cNvSpPr txBox="1"/>
          <p:nvPr/>
        </p:nvSpPr>
        <p:spPr>
          <a:xfrm>
            <a:off x="235500" y="955350"/>
            <a:ext cx="7001700" cy="45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a:solidFill>
                  <a:srgbClr val="000000"/>
                </a:solidFill>
                <a:latin typeface="Arial"/>
                <a:ea typeface="Arial"/>
                <a:cs typeface="Arial"/>
                <a:sym typeface="Arial"/>
              </a:rPr>
              <a:t>Estructura primaria: </a:t>
            </a:r>
            <a:r>
              <a:rPr lang="es">
                <a:solidFill>
                  <a:srgbClr val="000000"/>
                </a:solidFill>
                <a:latin typeface="Arial"/>
                <a:ea typeface="Arial"/>
                <a:cs typeface="Arial"/>
                <a:sym typeface="Arial"/>
              </a:rPr>
              <a:t>Secuencia ordenada de nucleótidos desde el extremo 5’ al 3’</a:t>
            </a:r>
            <a:endParaRPr/>
          </a:p>
        </p:txBody>
      </p:sp>
      <p:grpSp>
        <p:nvGrpSpPr>
          <p:cNvPr id="211" name="Google Shape;211;p26"/>
          <p:cNvGrpSpPr/>
          <p:nvPr/>
        </p:nvGrpSpPr>
        <p:grpSpPr>
          <a:xfrm>
            <a:off x="220544" y="325475"/>
            <a:ext cx="7576032" cy="397200"/>
            <a:chOff x="220544" y="325475"/>
            <a:chExt cx="7576032" cy="397200"/>
          </a:xfrm>
        </p:grpSpPr>
        <p:grpSp>
          <p:nvGrpSpPr>
            <p:cNvPr id="212" name="Google Shape;212;p26"/>
            <p:cNvGrpSpPr/>
            <p:nvPr/>
          </p:nvGrpSpPr>
          <p:grpSpPr>
            <a:xfrm>
              <a:off x="5895601" y="325475"/>
              <a:ext cx="1900975" cy="396550"/>
              <a:chOff x="3791027" y="325475"/>
              <a:chExt cx="1900975" cy="396550"/>
            </a:xfrm>
          </p:grpSpPr>
          <p:sp>
            <p:nvSpPr>
              <p:cNvPr id="213" name="Google Shape;213;p26"/>
              <p:cNvSpPr/>
              <p:nvPr/>
            </p:nvSpPr>
            <p:spPr>
              <a:xfrm rot="-5400000">
                <a:off x="4543239" y="-426737"/>
                <a:ext cx="396550" cy="1900975"/>
              </a:xfrm>
              <a:prstGeom prst="flowChartOffpageConnector">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txBox="1"/>
              <p:nvPr/>
            </p:nvSpPr>
            <p:spPr>
              <a:xfrm>
                <a:off x="3832700" y="331570"/>
                <a:ext cx="1626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B7B7B7"/>
                    </a:solidFill>
                  </a:rPr>
                  <a:t>Manos a la obra...</a:t>
                </a:r>
                <a:endParaRPr>
                  <a:solidFill>
                    <a:srgbClr val="B7B7B7"/>
                  </a:solidFill>
                </a:endParaRPr>
              </a:p>
            </p:txBody>
          </p:sp>
        </p:grpSp>
        <p:grpSp>
          <p:nvGrpSpPr>
            <p:cNvPr id="215" name="Google Shape;215;p26"/>
            <p:cNvGrpSpPr/>
            <p:nvPr/>
          </p:nvGrpSpPr>
          <p:grpSpPr>
            <a:xfrm>
              <a:off x="220544" y="325475"/>
              <a:ext cx="4299276" cy="397200"/>
              <a:chOff x="1195971" y="325475"/>
              <a:chExt cx="4299276" cy="397200"/>
            </a:xfrm>
          </p:grpSpPr>
          <p:sp>
            <p:nvSpPr>
              <p:cNvPr id="216" name="Google Shape;216;p26"/>
              <p:cNvSpPr txBox="1"/>
              <p:nvPr/>
            </p:nvSpPr>
            <p:spPr>
              <a:xfrm>
                <a:off x="4510347" y="325475"/>
                <a:ext cx="984900" cy="397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B7B7B7"/>
                    </a:solidFill>
                  </a:rPr>
                  <a:t>Proteínas</a:t>
                </a:r>
                <a:endParaRPr>
                  <a:solidFill>
                    <a:srgbClr val="B7B7B7"/>
                  </a:solidFill>
                </a:endParaRPr>
              </a:p>
            </p:txBody>
          </p:sp>
          <p:grpSp>
            <p:nvGrpSpPr>
              <p:cNvPr id="217" name="Google Shape;217;p26"/>
              <p:cNvGrpSpPr/>
              <p:nvPr/>
            </p:nvGrpSpPr>
            <p:grpSpPr>
              <a:xfrm>
                <a:off x="1195971" y="325475"/>
                <a:ext cx="3317430" cy="397200"/>
                <a:chOff x="1195971" y="325475"/>
                <a:chExt cx="3317430" cy="397200"/>
              </a:xfrm>
            </p:grpSpPr>
            <p:sp>
              <p:nvSpPr>
                <p:cNvPr id="218" name="Google Shape;218;p26"/>
                <p:cNvSpPr txBox="1"/>
                <p:nvPr/>
              </p:nvSpPr>
              <p:spPr>
                <a:xfrm>
                  <a:off x="1195971" y="325475"/>
                  <a:ext cx="1692000" cy="397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B7B7B7"/>
                      </a:solidFill>
                    </a:rPr>
                    <a:t>Un poco de repaso</a:t>
                  </a:r>
                  <a:endParaRPr>
                    <a:solidFill>
                      <a:srgbClr val="B7B7B7"/>
                    </a:solidFill>
                  </a:endParaRPr>
                </a:p>
              </p:txBody>
            </p:sp>
            <p:sp>
              <p:nvSpPr>
                <p:cNvPr id="219" name="Google Shape;219;p26"/>
                <p:cNvSpPr txBox="1"/>
                <p:nvPr/>
              </p:nvSpPr>
              <p:spPr>
                <a:xfrm>
                  <a:off x="2887101" y="325475"/>
                  <a:ext cx="1626300" cy="397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B7B7B7"/>
                      </a:solidFill>
                    </a:rPr>
                    <a:t>Algunos ejemplos</a:t>
                  </a:r>
                  <a:endParaRPr>
                    <a:solidFill>
                      <a:srgbClr val="B7B7B7"/>
                    </a:solidFill>
                  </a:endParaRPr>
                </a:p>
              </p:txBody>
            </p:sp>
          </p:grpSp>
        </p:grpSp>
        <p:sp>
          <p:nvSpPr>
            <p:cNvPr id="220" name="Google Shape;220;p26"/>
            <p:cNvSpPr txBox="1"/>
            <p:nvPr/>
          </p:nvSpPr>
          <p:spPr>
            <a:xfrm>
              <a:off x="4527181" y="325475"/>
              <a:ext cx="1368300" cy="397200"/>
            </a:xfrm>
            <a:prstGeom prst="rect">
              <a:avLst/>
            </a:prstGeom>
            <a:noFill/>
            <a:ln cap="flat" cmpd="sng" w="9525">
              <a:solidFill>
                <a:srgbClr val="85200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85200C"/>
                  </a:solidFill>
                </a:rPr>
                <a:t>Ac. Nucleicos</a:t>
              </a:r>
              <a:endParaRPr>
                <a:solidFill>
                  <a:srgbClr val="85200C"/>
                </a:solidFill>
              </a:endParaRPr>
            </a:p>
          </p:txBody>
        </p:sp>
      </p:grpSp>
      <p:sp>
        <p:nvSpPr>
          <p:cNvPr id="221" name="Google Shape;221;p26"/>
          <p:cNvSpPr txBox="1"/>
          <p:nvPr/>
        </p:nvSpPr>
        <p:spPr>
          <a:xfrm>
            <a:off x="2539225" y="1777250"/>
            <a:ext cx="3184800" cy="871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s">
                <a:solidFill>
                  <a:schemeClr val="dk1"/>
                </a:solidFill>
              </a:rPr>
              <a:t>Estructura secundaria:</a:t>
            </a:r>
            <a:r>
              <a:rPr lang="es">
                <a:solidFill>
                  <a:schemeClr val="dk1"/>
                </a:solidFill>
              </a:rPr>
              <a:t> Arreglo local de la estructura primaria estabilizada por puentes de hidrógeno</a:t>
            </a:r>
            <a:endParaRPr>
              <a:solidFill>
                <a:schemeClr val="dk1"/>
              </a:solidFill>
            </a:endParaRPr>
          </a:p>
        </p:txBody>
      </p:sp>
      <p:grpSp>
        <p:nvGrpSpPr>
          <p:cNvPr id="222" name="Google Shape;222;p26"/>
          <p:cNvGrpSpPr/>
          <p:nvPr/>
        </p:nvGrpSpPr>
        <p:grpSpPr>
          <a:xfrm>
            <a:off x="6003120" y="1566350"/>
            <a:ext cx="2518179" cy="1405150"/>
            <a:chOff x="5761120" y="1868425"/>
            <a:chExt cx="2518179" cy="1405150"/>
          </a:xfrm>
        </p:grpSpPr>
        <p:pic>
          <p:nvPicPr>
            <p:cNvPr id="223" name="Google Shape;223;p26"/>
            <p:cNvPicPr preferRelativeResize="0"/>
            <p:nvPr/>
          </p:nvPicPr>
          <p:blipFill rotWithShape="1">
            <a:blip r:embed="rId5">
              <a:alphaModFix/>
            </a:blip>
            <a:srcRect b="0" l="0" r="0" t="0"/>
            <a:stretch/>
          </p:blipFill>
          <p:spPr>
            <a:xfrm>
              <a:off x="5761120" y="1944625"/>
              <a:ext cx="848405" cy="1255875"/>
            </a:xfrm>
            <a:prstGeom prst="rect">
              <a:avLst/>
            </a:prstGeom>
            <a:noFill/>
            <a:ln>
              <a:noFill/>
            </a:ln>
          </p:spPr>
        </p:pic>
        <p:pic>
          <p:nvPicPr>
            <p:cNvPr id="224" name="Google Shape;224;p26"/>
            <p:cNvPicPr preferRelativeResize="0"/>
            <p:nvPr/>
          </p:nvPicPr>
          <p:blipFill rotWithShape="1">
            <a:blip r:embed="rId6">
              <a:alphaModFix/>
            </a:blip>
            <a:srcRect b="0" l="0" r="0" t="0"/>
            <a:stretch/>
          </p:blipFill>
          <p:spPr>
            <a:xfrm>
              <a:off x="6533325" y="1868425"/>
              <a:ext cx="1745974" cy="1405150"/>
            </a:xfrm>
            <a:prstGeom prst="rect">
              <a:avLst/>
            </a:prstGeom>
            <a:noFill/>
            <a:ln>
              <a:noFill/>
            </a:ln>
          </p:spPr>
        </p:pic>
      </p:grpSp>
      <p:pic>
        <p:nvPicPr>
          <p:cNvPr id="225" name="Google Shape;225;p26"/>
          <p:cNvPicPr preferRelativeResize="0"/>
          <p:nvPr/>
        </p:nvPicPr>
        <p:blipFill rotWithShape="1">
          <a:blip r:embed="rId7">
            <a:alphaModFix/>
          </a:blip>
          <a:srcRect b="0" l="0" r="0" t="0"/>
          <a:stretch/>
        </p:blipFill>
        <p:spPr>
          <a:xfrm>
            <a:off x="723975" y="1605600"/>
            <a:ext cx="1580050" cy="1326625"/>
          </a:xfrm>
          <a:prstGeom prst="rect">
            <a:avLst/>
          </a:prstGeom>
          <a:noFill/>
          <a:ln>
            <a:noFill/>
          </a:ln>
        </p:spPr>
      </p:pic>
      <p:sp>
        <p:nvSpPr>
          <p:cNvPr id="226" name="Google Shape;226;p26"/>
          <p:cNvSpPr txBox="1"/>
          <p:nvPr/>
        </p:nvSpPr>
        <p:spPr>
          <a:xfrm>
            <a:off x="485775" y="3000375"/>
            <a:ext cx="6583500" cy="39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a:solidFill>
                  <a:srgbClr val="000000"/>
                </a:solidFill>
              </a:rPr>
              <a:t>Estructura terciaria</a:t>
            </a:r>
            <a:r>
              <a:rPr lang="es"/>
              <a:t>: a</a:t>
            </a:r>
            <a:r>
              <a:rPr lang="es">
                <a:solidFill>
                  <a:srgbClr val="000000"/>
                </a:solidFill>
                <a:latin typeface="Arial"/>
                <a:ea typeface="Arial"/>
                <a:cs typeface="Arial"/>
                <a:sym typeface="Arial"/>
              </a:rPr>
              <a:t>rreglo espacial de los elementos de estructura secundaria</a:t>
            </a:r>
            <a:endParaRPr>
              <a:solidFill>
                <a:srgbClr val="000000"/>
              </a:solidFill>
              <a:latin typeface="Arial"/>
              <a:ea typeface="Arial"/>
              <a:cs typeface="Arial"/>
              <a:sym typeface="Arial"/>
            </a:endParaRPr>
          </a:p>
        </p:txBody>
      </p:sp>
      <p:pic>
        <p:nvPicPr>
          <p:cNvPr descr="&#10;F24-12.GIF016                                                  00006B4BSumanas' Hard Drive            B4EBCDA7:" id="227" name="Google Shape;227;p26"/>
          <p:cNvPicPr preferRelativeResize="0"/>
          <p:nvPr/>
        </p:nvPicPr>
        <p:blipFill rotWithShape="1">
          <a:blip r:embed="rId8">
            <a:alphaModFix/>
          </a:blip>
          <a:srcRect b="0" l="0" r="0" t="0"/>
          <a:stretch/>
        </p:blipFill>
        <p:spPr>
          <a:xfrm>
            <a:off x="2165150" y="3321375"/>
            <a:ext cx="4218933" cy="1521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629100" y="581250"/>
            <a:ext cx="6789000" cy="3762000"/>
          </a:xfrm>
          <a:prstGeom prst="rect">
            <a:avLst/>
          </a:prstGeom>
        </p:spPr>
        <p:txBody>
          <a:bodyPr anchorCtr="0" anchor="t" bIns="91425" lIns="91425" spcFirstLastPara="1" rIns="91425" wrap="square" tIns="91425">
            <a:noAutofit/>
          </a:bodyPr>
          <a:lstStyle/>
          <a:p>
            <a:pPr indent="0" lvl="0" marL="0" rtl="0" algn="l">
              <a:lnSpc>
                <a:spcPct val="100000"/>
              </a:lnSpc>
              <a:spcBef>
                <a:spcPts val="900"/>
              </a:spcBef>
              <a:spcAft>
                <a:spcPts val="0"/>
              </a:spcAft>
              <a:buNone/>
            </a:pPr>
            <a:r>
              <a:rPr lang="es" sz="1600">
                <a:solidFill>
                  <a:srgbClr val="434343"/>
                </a:solidFill>
              </a:rPr>
              <a:t>CARACTERÍSTICAS</a:t>
            </a:r>
            <a:r>
              <a:rPr lang="es" sz="1600">
                <a:solidFill>
                  <a:srgbClr val="434343"/>
                </a:solidFill>
              </a:rPr>
              <a:t> </a:t>
            </a:r>
            <a:r>
              <a:rPr lang="es" sz="1600">
                <a:solidFill>
                  <a:srgbClr val="434343"/>
                </a:solidFill>
              </a:rPr>
              <a:t>GENERALES</a:t>
            </a:r>
            <a:r>
              <a:rPr lang="es" sz="1600">
                <a:solidFill>
                  <a:srgbClr val="434343"/>
                </a:solidFill>
              </a:rPr>
              <a:t> DE LOS </a:t>
            </a:r>
            <a:r>
              <a:rPr b="1" lang="es" sz="1600">
                <a:solidFill>
                  <a:srgbClr val="660000"/>
                </a:solidFill>
              </a:rPr>
              <a:t>AMINOÁCIDOS</a:t>
            </a:r>
            <a:r>
              <a:rPr lang="es" sz="1600">
                <a:solidFill>
                  <a:srgbClr val="434343"/>
                </a:solidFill>
              </a:rPr>
              <a:t> </a:t>
            </a:r>
            <a:endParaRPr sz="1600">
              <a:solidFill>
                <a:srgbClr val="434343"/>
              </a:solidFill>
            </a:endParaRPr>
          </a:p>
          <a:p>
            <a:pPr indent="-101600" lvl="0" marL="0" rtl="0" algn="l">
              <a:lnSpc>
                <a:spcPct val="100000"/>
              </a:lnSpc>
              <a:spcBef>
                <a:spcPts val="900"/>
              </a:spcBef>
              <a:spcAft>
                <a:spcPts val="0"/>
              </a:spcAft>
              <a:buClr>
                <a:schemeClr val="dk1"/>
              </a:buClr>
              <a:buSzPts val="1600"/>
              <a:buChar char="•"/>
            </a:pPr>
            <a:r>
              <a:rPr lang="es" sz="1600">
                <a:solidFill>
                  <a:srgbClr val="434343"/>
                </a:solidFill>
              </a:rPr>
              <a:t>Todos son </a:t>
            </a:r>
            <a:r>
              <a:rPr b="1" lang="es" sz="1600">
                <a:solidFill>
                  <a:srgbClr val="660000"/>
                </a:solidFill>
              </a:rPr>
              <a:t>alfa aminoácidos (</a:t>
            </a:r>
            <a:r>
              <a:rPr lang="es" sz="1600">
                <a:solidFill>
                  <a:srgbClr val="990000"/>
                </a:solidFill>
              </a:rPr>
              <a:t>ⲁ</a:t>
            </a:r>
            <a:r>
              <a:rPr b="1" lang="es" sz="1600">
                <a:solidFill>
                  <a:srgbClr val="660000"/>
                </a:solidFill>
              </a:rPr>
              <a:t>). </a:t>
            </a:r>
            <a:endParaRPr sz="1600">
              <a:solidFill>
                <a:srgbClr val="434343"/>
              </a:solidFill>
            </a:endParaRPr>
          </a:p>
          <a:p>
            <a:pPr indent="-101600" lvl="0" marL="0" rtl="0" algn="l">
              <a:lnSpc>
                <a:spcPct val="100000"/>
              </a:lnSpc>
              <a:spcBef>
                <a:spcPts val="900"/>
              </a:spcBef>
              <a:spcAft>
                <a:spcPts val="0"/>
              </a:spcAft>
              <a:buClr>
                <a:schemeClr val="dk1"/>
              </a:buClr>
              <a:buSzPts val="1600"/>
              <a:buChar char="•"/>
            </a:pPr>
            <a:r>
              <a:rPr lang="es" sz="1600">
                <a:solidFill>
                  <a:schemeClr val="dk1"/>
                </a:solidFill>
              </a:rPr>
              <a:t> </a:t>
            </a:r>
            <a:r>
              <a:rPr lang="es" sz="1600">
                <a:solidFill>
                  <a:srgbClr val="434343"/>
                </a:solidFill>
              </a:rPr>
              <a:t>Los grupos  </a:t>
            </a:r>
            <a:r>
              <a:rPr b="1" lang="es" sz="1600">
                <a:solidFill>
                  <a:srgbClr val="660000"/>
                </a:solidFill>
              </a:rPr>
              <a:t>R </a:t>
            </a:r>
            <a:r>
              <a:rPr lang="es" sz="1600">
                <a:solidFill>
                  <a:srgbClr val="434343"/>
                </a:solidFill>
              </a:rPr>
              <a:t>definen en gran medida las propiedades fisicoquímicas de los distintos aminoácidos.</a:t>
            </a:r>
            <a:endParaRPr sz="1600">
              <a:solidFill>
                <a:schemeClr val="dk1"/>
              </a:solidFill>
            </a:endParaRPr>
          </a:p>
          <a:p>
            <a:pPr indent="-101600" lvl="0" marL="0" rtl="0" algn="just">
              <a:lnSpc>
                <a:spcPct val="100000"/>
              </a:lnSpc>
              <a:spcBef>
                <a:spcPts val="900"/>
              </a:spcBef>
              <a:spcAft>
                <a:spcPts val="0"/>
              </a:spcAft>
              <a:buClr>
                <a:schemeClr val="dk1"/>
              </a:buClr>
              <a:buSzPts val="1600"/>
              <a:buChar char="•"/>
            </a:pPr>
            <a:r>
              <a:rPr lang="es" sz="1600">
                <a:solidFill>
                  <a:schemeClr val="dk1"/>
                </a:solidFill>
              </a:rPr>
              <a:t> </a:t>
            </a:r>
            <a:r>
              <a:rPr lang="es" sz="1600">
                <a:solidFill>
                  <a:srgbClr val="434343"/>
                </a:solidFill>
              </a:rPr>
              <a:t>Existen </a:t>
            </a:r>
            <a:r>
              <a:rPr b="1" lang="es" sz="1600">
                <a:solidFill>
                  <a:srgbClr val="660000"/>
                </a:solidFill>
              </a:rPr>
              <a:t>20 aminoácidos</a:t>
            </a:r>
            <a:r>
              <a:rPr lang="es" sz="1600">
                <a:solidFill>
                  <a:srgbClr val="434343"/>
                </a:solidFill>
              </a:rPr>
              <a:t> codificados en el código genético</a:t>
            </a:r>
            <a:endParaRPr sz="1600">
              <a:solidFill>
                <a:srgbClr val="434343"/>
              </a:solidFill>
            </a:endParaRPr>
          </a:p>
          <a:p>
            <a:pPr indent="-101600" lvl="0" marL="0" rtl="0" algn="just">
              <a:lnSpc>
                <a:spcPct val="100000"/>
              </a:lnSpc>
              <a:spcBef>
                <a:spcPts val="900"/>
              </a:spcBef>
              <a:spcAft>
                <a:spcPts val="0"/>
              </a:spcAft>
              <a:buClr>
                <a:srgbClr val="434343"/>
              </a:buClr>
              <a:buSzPts val="1600"/>
              <a:buChar char="•"/>
            </a:pPr>
            <a:r>
              <a:rPr lang="es" sz="1600">
                <a:solidFill>
                  <a:srgbClr val="434343"/>
                </a:solidFill>
              </a:rPr>
              <a:t> Por tener un centro quiral, existen dos estereoisómeros D y L. Tienen actividad óptica (levógiros o dextrógiros). </a:t>
            </a:r>
            <a:r>
              <a:rPr b="1" lang="es" sz="1600">
                <a:solidFill>
                  <a:srgbClr val="660000"/>
                </a:solidFill>
              </a:rPr>
              <a:t>En los organismos vivos encontramos principalmente los L isómeros.</a:t>
            </a:r>
            <a:endParaRPr b="1" sz="1600">
              <a:solidFill>
                <a:srgbClr val="660000"/>
              </a:solidFill>
            </a:endParaRPr>
          </a:p>
          <a:p>
            <a:pPr indent="-101600" lvl="0" marL="0" rtl="0" algn="l">
              <a:lnSpc>
                <a:spcPct val="100000"/>
              </a:lnSpc>
              <a:spcBef>
                <a:spcPts val="900"/>
              </a:spcBef>
              <a:spcAft>
                <a:spcPts val="0"/>
              </a:spcAft>
              <a:buClr>
                <a:srgbClr val="434343"/>
              </a:buClr>
              <a:buSzPts val="1600"/>
              <a:buChar char="•"/>
            </a:pPr>
            <a:r>
              <a:rPr lang="es" sz="1600">
                <a:solidFill>
                  <a:srgbClr val="434343"/>
                </a:solidFill>
              </a:rPr>
              <a:t> </a:t>
            </a:r>
            <a:r>
              <a:rPr b="1" lang="es" sz="1600">
                <a:solidFill>
                  <a:srgbClr val="660000"/>
                </a:solidFill>
              </a:rPr>
              <a:t>Son anfolitos. </a:t>
            </a:r>
            <a:endParaRPr b="1" sz="1600">
              <a:solidFill>
                <a:srgbClr val="660000"/>
              </a:solidFill>
            </a:endParaRPr>
          </a:p>
          <a:p>
            <a:pPr indent="-101600" lvl="0" marL="0" rtl="0" algn="l">
              <a:lnSpc>
                <a:spcPct val="100000"/>
              </a:lnSpc>
              <a:spcBef>
                <a:spcPts val="900"/>
              </a:spcBef>
              <a:spcAft>
                <a:spcPts val="0"/>
              </a:spcAft>
              <a:buClr>
                <a:srgbClr val="434343"/>
              </a:buClr>
              <a:buSzPts val="1600"/>
              <a:buChar char="•"/>
            </a:pPr>
            <a:r>
              <a:rPr lang="es" sz="1600">
                <a:solidFill>
                  <a:srgbClr val="434343"/>
                </a:solidFill>
              </a:rPr>
              <a:t>Sólidos cristalinos de alto punto de fusión</a:t>
            </a:r>
            <a:endParaRPr sz="1600">
              <a:solidFill>
                <a:srgbClr val="434343"/>
              </a:solidFill>
            </a:endParaRPr>
          </a:p>
          <a:p>
            <a:pPr indent="-101600" lvl="0" marL="0" rtl="0" algn="l">
              <a:lnSpc>
                <a:spcPct val="100000"/>
              </a:lnSpc>
              <a:spcBef>
                <a:spcPts val="900"/>
              </a:spcBef>
              <a:spcAft>
                <a:spcPts val="0"/>
              </a:spcAft>
              <a:buClr>
                <a:srgbClr val="434343"/>
              </a:buClr>
              <a:buSzPts val="1600"/>
              <a:buChar char="•"/>
            </a:pPr>
            <a:r>
              <a:rPr lang="es" sz="1600">
                <a:solidFill>
                  <a:srgbClr val="434343"/>
                </a:solidFill>
              </a:rPr>
              <a:t> Pueden sufrir modificaciones covalentes post-traduccionales</a:t>
            </a:r>
            <a:endParaRPr sz="1600">
              <a:solidFill>
                <a:srgbClr val="434343"/>
              </a:solidFill>
            </a:endParaRPr>
          </a:p>
        </p:txBody>
      </p:sp>
      <p:grpSp>
        <p:nvGrpSpPr>
          <p:cNvPr id="63" name="Google Shape;63;p14"/>
          <p:cNvGrpSpPr/>
          <p:nvPr/>
        </p:nvGrpSpPr>
        <p:grpSpPr>
          <a:xfrm>
            <a:off x="7418100" y="434525"/>
            <a:ext cx="1312500" cy="1309200"/>
            <a:chOff x="7113300" y="1272725"/>
            <a:chExt cx="1312500" cy="1309200"/>
          </a:xfrm>
        </p:grpSpPr>
        <p:sp>
          <p:nvSpPr>
            <p:cNvPr id="64" name="Google Shape;64;p14"/>
            <p:cNvSpPr txBox="1"/>
            <p:nvPr/>
          </p:nvSpPr>
          <p:spPr>
            <a:xfrm>
              <a:off x="7113300" y="1272725"/>
              <a:ext cx="1312500" cy="1309200"/>
            </a:xfrm>
            <a:prstGeom prst="rect">
              <a:avLst/>
            </a:prstGeom>
            <a:noFill/>
            <a:ln cap="flat" cmpd="sng" w="19050">
              <a:solidFill>
                <a:srgbClr val="660000"/>
              </a:solidFill>
              <a:prstDash val="dot"/>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b="1" lang="es">
                  <a:solidFill>
                    <a:srgbClr val="660000"/>
                  </a:solidFill>
                </a:rPr>
                <a:t>  COO</a:t>
              </a:r>
              <a:r>
                <a:rPr b="1" baseline="30000" lang="es">
                  <a:solidFill>
                    <a:srgbClr val="660000"/>
                  </a:solidFill>
                </a:rPr>
                <a:t>-</a:t>
              </a:r>
              <a:endParaRPr b="1" baseline="30000">
                <a:solidFill>
                  <a:srgbClr val="660000"/>
                </a:solidFill>
              </a:endParaRPr>
            </a:p>
            <a:p>
              <a:pPr indent="0" lvl="0" marL="457200" rtl="0" algn="l">
                <a:spcBef>
                  <a:spcPts val="0"/>
                </a:spcBef>
                <a:spcAft>
                  <a:spcPts val="0"/>
                </a:spcAft>
                <a:buNone/>
              </a:pPr>
              <a:r>
                <a:rPr b="1" baseline="30000" lang="es">
                  <a:solidFill>
                    <a:srgbClr val="660000"/>
                  </a:solidFill>
                </a:rPr>
                <a:t>    |</a:t>
              </a:r>
              <a:endParaRPr b="1" baseline="30000">
                <a:solidFill>
                  <a:srgbClr val="660000"/>
                </a:solidFill>
              </a:endParaRPr>
            </a:p>
            <a:p>
              <a:pPr indent="0" lvl="0" marL="0" rtl="0" algn="l">
                <a:spcBef>
                  <a:spcPts val="0"/>
                </a:spcBef>
                <a:spcAft>
                  <a:spcPts val="0"/>
                </a:spcAft>
                <a:buNone/>
              </a:pPr>
              <a:r>
                <a:rPr b="1" lang="es">
                  <a:solidFill>
                    <a:srgbClr val="660000"/>
                  </a:solidFill>
                </a:rPr>
                <a:t>H</a:t>
              </a:r>
              <a:r>
                <a:rPr b="1" baseline="-25000" lang="es">
                  <a:solidFill>
                    <a:srgbClr val="660000"/>
                  </a:solidFill>
                </a:rPr>
                <a:t>3</a:t>
              </a:r>
              <a:r>
                <a:rPr b="1" lang="es">
                  <a:solidFill>
                    <a:srgbClr val="660000"/>
                  </a:solidFill>
                </a:rPr>
                <a:t>N</a:t>
              </a:r>
              <a:r>
                <a:rPr b="1" baseline="30000" lang="es">
                  <a:solidFill>
                    <a:srgbClr val="660000"/>
                  </a:solidFill>
                </a:rPr>
                <a:t>+ </a:t>
              </a:r>
              <a:r>
                <a:rPr b="1" lang="es">
                  <a:solidFill>
                    <a:srgbClr val="660000"/>
                  </a:solidFill>
                </a:rPr>
                <a:t>- </a:t>
              </a:r>
              <a:r>
                <a:rPr b="1" lang="es">
                  <a:solidFill>
                    <a:srgbClr val="990000"/>
                  </a:solidFill>
                </a:rPr>
                <a:t>C</a:t>
              </a:r>
              <a:r>
                <a:rPr b="1" lang="es">
                  <a:solidFill>
                    <a:srgbClr val="660000"/>
                  </a:solidFill>
                </a:rPr>
                <a:t> - H</a:t>
              </a:r>
              <a:endParaRPr b="1">
                <a:solidFill>
                  <a:srgbClr val="660000"/>
                </a:solidFill>
              </a:endParaRPr>
            </a:p>
            <a:p>
              <a:pPr indent="0" lvl="0" marL="0" rtl="0" algn="l">
                <a:spcBef>
                  <a:spcPts val="0"/>
                </a:spcBef>
                <a:spcAft>
                  <a:spcPts val="0"/>
                </a:spcAft>
                <a:buNone/>
              </a:pPr>
              <a:r>
                <a:rPr b="1" lang="es">
                  <a:solidFill>
                    <a:srgbClr val="660000"/>
                  </a:solidFill>
                </a:rPr>
                <a:t>	  |</a:t>
              </a:r>
              <a:endParaRPr b="1">
                <a:solidFill>
                  <a:srgbClr val="660000"/>
                </a:solidFill>
              </a:endParaRPr>
            </a:p>
            <a:p>
              <a:pPr indent="0" lvl="0" marL="0" rtl="0" algn="l">
                <a:spcBef>
                  <a:spcPts val="0"/>
                </a:spcBef>
                <a:spcAft>
                  <a:spcPts val="0"/>
                </a:spcAft>
                <a:buNone/>
              </a:pPr>
              <a:r>
                <a:rPr b="1" lang="es">
                  <a:solidFill>
                    <a:srgbClr val="660000"/>
                  </a:solidFill>
                </a:rPr>
                <a:t>	 R1</a:t>
              </a:r>
              <a:endParaRPr b="1">
                <a:solidFill>
                  <a:srgbClr val="660000"/>
                </a:solidFill>
              </a:endParaRPr>
            </a:p>
          </p:txBody>
        </p:sp>
        <p:sp>
          <p:nvSpPr>
            <p:cNvPr id="65" name="Google Shape;65;p14"/>
            <p:cNvSpPr txBox="1"/>
            <p:nvPr/>
          </p:nvSpPr>
          <p:spPr>
            <a:xfrm>
              <a:off x="7763075" y="1511325"/>
              <a:ext cx="2652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990000"/>
                  </a:solidFill>
                </a:rPr>
                <a:t>ⲁ</a:t>
              </a:r>
              <a:endParaRPr>
                <a:solidFill>
                  <a:srgbClr val="990000"/>
                </a:solidFill>
              </a:endParaRPr>
            </a:p>
          </p:txBody>
        </p:sp>
      </p:grpSp>
      <p:grpSp>
        <p:nvGrpSpPr>
          <p:cNvPr id="66" name="Google Shape;66;p14"/>
          <p:cNvGrpSpPr/>
          <p:nvPr/>
        </p:nvGrpSpPr>
        <p:grpSpPr>
          <a:xfrm>
            <a:off x="7418100" y="1876100"/>
            <a:ext cx="1312500" cy="1309200"/>
            <a:chOff x="7113300" y="1272725"/>
            <a:chExt cx="1312500" cy="1309200"/>
          </a:xfrm>
        </p:grpSpPr>
        <p:sp>
          <p:nvSpPr>
            <p:cNvPr id="67" name="Google Shape;67;p14"/>
            <p:cNvSpPr txBox="1"/>
            <p:nvPr/>
          </p:nvSpPr>
          <p:spPr>
            <a:xfrm>
              <a:off x="7113300" y="1272725"/>
              <a:ext cx="1312500" cy="1309200"/>
            </a:xfrm>
            <a:prstGeom prst="rect">
              <a:avLst/>
            </a:prstGeom>
            <a:noFill/>
            <a:ln cap="flat" cmpd="sng" w="19050">
              <a:solidFill>
                <a:srgbClr val="660000"/>
              </a:solidFill>
              <a:prstDash val="dot"/>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b="1" lang="es">
                  <a:solidFill>
                    <a:srgbClr val="660000"/>
                  </a:solidFill>
                </a:rPr>
                <a:t>  COO</a:t>
              </a:r>
              <a:r>
                <a:rPr b="1" baseline="30000" lang="es">
                  <a:solidFill>
                    <a:srgbClr val="660000"/>
                  </a:solidFill>
                </a:rPr>
                <a:t>-</a:t>
              </a:r>
              <a:endParaRPr b="1" baseline="30000">
                <a:solidFill>
                  <a:srgbClr val="660000"/>
                </a:solidFill>
              </a:endParaRPr>
            </a:p>
            <a:p>
              <a:pPr indent="0" lvl="0" marL="457200" rtl="0" algn="l">
                <a:spcBef>
                  <a:spcPts val="0"/>
                </a:spcBef>
                <a:spcAft>
                  <a:spcPts val="0"/>
                </a:spcAft>
                <a:buNone/>
              </a:pPr>
              <a:r>
                <a:rPr b="1" baseline="30000" lang="es">
                  <a:solidFill>
                    <a:srgbClr val="660000"/>
                  </a:solidFill>
                </a:rPr>
                <a:t>    |</a:t>
              </a:r>
              <a:endParaRPr b="1" baseline="30000">
                <a:solidFill>
                  <a:srgbClr val="660000"/>
                </a:solidFill>
              </a:endParaRPr>
            </a:p>
            <a:p>
              <a:pPr indent="0" lvl="0" marL="0" rtl="0" algn="l">
                <a:spcBef>
                  <a:spcPts val="0"/>
                </a:spcBef>
                <a:spcAft>
                  <a:spcPts val="0"/>
                </a:spcAft>
                <a:buNone/>
              </a:pPr>
              <a:r>
                <a:rPr b="1" lang="es">
                  <a:solidFill>
                    <a:srgbClr val="660000"/>
                  </a:solidFill>
                </a:rPr>
                <a:t>H</a:t>
              </a:r>
              <a:r>
                <a:rPr b="1" baseline="-25000" lang="es">
                  <a:solidFill>
                    <a:srgbClr val="660000"/>
                  </a:solidFill>
                </a:rPr>
                <a:t>3</a:t>
              </a:r>
              <a:r>
                <a:rPr b="1" lang="es">
                  <a:solidFill>
                    <a:srgbClr val="660000"/>
                  </a:solidFill>
                </a:rPr>
                <a:t>N</a:t>
              </a:r>
              <a:r>
                <a:rPr b="1" baseline="30000" lang="es">
                  <a:solidFill>
                    <a:srgbClr val="660000"/>
                  </a:solidFill>
                </a:rPr>
                <a:t>+ </a:t>
              </a:r>
              <a:r>
                <a:rPr b="1" lang="es">
                  <a:solidFill>
                    <a:srgbClr val="660000"/>
                  </a:solidFill>
                </a:rPr>
                <a:t>- </a:t>
              </a:r>
              <a:r>
                <a:rPr b="1" lang="es">
                  <a:solidFill>
                    <a:srgbClr val="990000"/>
                  </a:solidFill>
                </a:rPr>
                <a:t>C</a:t>
              </a:r>
              <a:r>
                <a:rPr b="1" lang="es">
                  <a:solidFill>
                    <a:srgbClr val="660000"/>
                  </a:solidFill>
                </a:rPr>
                <a:t> - H</a:t>
              </a:r>
              <a:endParaRPr b="1">
                <a:solidFill>
                  <a:srgbClr val="660000"/>
                </a:solidFill>
              </a:endParaRPr>
            </a:p>
            <a:p>
              <a:pPr indent="0" lvl="0" marL="0" rtl="0" algn="l">
                <a:spcBef>
                  <a:spcPts val="0"/>
                </a:spcBef>
                <a:spcAft>
                  <a:spcPts val="0"/>
                </a:spcAft>
                <a:buNone/>
              </a:pPr>
              <a:r>
                <a:rPr b="1" lang="es">
                  <a:solidFill>
                    <a:srgbClr val="660000"/>
                  </a:solidFill>
                </a:rPr>
                <a:t>	  |</a:t>
              </a:r>
              <a:endParaRPr b="1">
                <a:solidFill>
                  <a:srgbClr val="660000"/>
                </a:solidFill>
              </a:endParaRPr>
            </a:p>
            <a:p>
              <a:pPr indent="0" lvl="0" marL="0" rtl="0" algn="l">
                <a:spcBef>
                  <a:spcPts val="0"/>
                </a:spcBef>
                <a:spcAft>
                  <a:spcPts val="0"/>
                </a:spcAft>
                <a:buNone/>
              </a:pPr>
              <a:r>
                <a:rPr b="1" lang="es">
                  <a:solidFill>
                    <a:srgbClr val="660000"/>
                  </a:solidFill>
                </a:rPr>
                <a:t>	 H</a:t>
              </a:r>
              <a:endParaRPr b="1">
                <a:solidFill>
                  <a:srgbClr val="660000"/>
                </a:solidFill>
              </a:endParaRPr>
            </a:p>
          </p:txBody>
        </p:sp>
        <p:sp>
          <p:nvSpPr>
            <p:cNvPr id="68" name="Google Shape;68;p14"/>
            <p:cNvSpPr txBox="1"/>
            <p:nvPr/>
          </p:nvSpPr>
          <p:spPr>
            <a:xfrm>
              <a:off x="7763075" y="1511325"/>
              <a:ext cx="2652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990000"/>
                  </a:solidFill>
                </a:rPr>
                <a:t>ⲁ</a:t>
              </a:r>
              <a:endParaRPr>
                <a:solidFill>
                  <a:srgbClr val="990000"/>
                </a:solidFill>
              </a:endParaRPr>
            </a:p>
          </p:txBody>
        </p:sp>
      </p:grpSp>
      <p:grpSp>
        <p:nvGrpSpPr>
          <p:cNvPr id="69" name="Google Shape;69;p14"/>
          <p:cNvGrpSpPr/>
          <p:nvPr/>
        </p:nvGrpSpPr>
        <p:grpSpPr>
          <a:xfrm>
            <a:off x="7418100" y="3323900"/>
            <a:ext cx="1312500" cy="1309200"/>
            <a:chOff x="7113300" y="1272725"/>
            <a:chExt cx="1312500" cy="1309200"/>
          </a:xfrm>
        </p:grpSpPr>
        <p:sp>
          <p:nvSpPr>
            <p:cNvPr id="70" name="Google Shape;70;p14"/>
            <p:cNvSpPr txBox="1"/>
            <p:nvPr/>
          </p:nvSpPr>
          <p:spPr>
            <a:xfrm>
              <a:off x="7113300" y="1272725"/>
              <a:ext cx="1312500" cy="1309200"/>
            </a:xfrm>
            <a:prstGeom prst="rect">
              <a:avLst/>
            </a:prstGeom>
            <a:noFill/>
            <a:ln cap="flat" cmpd="sng" w="19050">
              <a:solidFill>
                <a:srgbClr val="660000"/>
              </a:solidFill>
              <a:prstDash val="dot"/>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b="1" lang="es">
                  <a:solidFill>
                    <a:srgbClr val="660000"/>
                  </a:solidFill>
                </a:rPr>
                <a:t>  COO</a:t>
              </a:r>
              <a:r>
                <a:rPr b="1" baseline="30000" lang="es">
                  <a:solidFill>
                    <a:srgbClr val="660000"/>
                  </a:solidFill>
                </a:rPr>
                <a:t>-</a:t>
              </a:r>
              <a:endParaRPr b="1" baseline="30000">
                <a:solidFill>
                  <a:srgbClr val="660000"/>
                </a:solidFill>
              </a:endParaRPr>
            </a:p>
            <a:p>
              <a:pPr indent="0" lvl="0" marL="457200" rtl="0" algn="l">
                <a:spcBef>
                  <a:spcPts val="0"/>
                </a:spcBef>
                <a:spcAft>
                  <a:spcPts val="0"/>
                </a:spcAft>
                <a:buNone/>
              </a:pPr>
              <a:r>
                <a:rPr b="1" baseline="30000" lang="es">
                  <a:solidFill>
                    <a:srgbClr val="660000"/>
                  </a:solidFill>
                </a:rPr>
                <a:t>    |</a:t>
              </a:r>
              <a:endParaRPr b="1" baseline="30000">
                <a:solidFill>
                  <a:srgbClr val="660000"/>
                </a:solidFill>
              </a:endParaRPr>
            </a:p>
            <a:p>
              <a:pPr indent="0" lvl="0" marL="0" rtl="0" algn="l">
                <a:spcBef>
                  <a:spcPts val="0"/>
                </a:spcBef>
                <a:spcAft>
                  <a:spcPts val="0"/>
                </a:spcAft>
                <a:buNone/>
              </a:pPr>
              <a:r>
                <a:rPr b="1" lang="es">
                  <a:solidFill>
                    <a:srgbClr val="660000"/>
                  </a:solidFill>
                </a:rPr>
                <a:t>H</a:t>
              </a:r>
              <a:r>
                <a:rPr b="1" baseline="-25000" lang="es">
                  <a:solidFill>
                    <a:srgbClr val="660000"/>
                  </a:solidFill>
                </a:rPr>
                <a:t>3</a:t>
              </a:r>
              <a:r>
                <a:rPr b="1" lang="es">
                  <a:solidFill>
                    <a:srgbClr val="660000"/>
                  </a:solidFill>
                </a:rPr>
                <a:t>N</a:t>
              </a:r>
              <a:r>
                <a:rPr b="1" baseline="30000" lang="es">
                  <a:solidFill>
                    <a:srgbClr val="660000"/>
                  </a:solidFill>
                </a:rPr>
                <a:t>+ </a:t>
              </a:r>
              <a:r>
                <a:rPr b="1" lang="es">
                  <a:solidFill>
                    <a:srgbClr val="660000"/>
                  </a:solidFill>
                </a:rPr>
                <a:t>- </a:t>
              </a:r>
              <a:r>
                <a:rPr b="1" lang="es">
                  <a:solidFill>
                    <a:srgbClr val="990000"/>
                  </a:solidFill>
                </a:rPr>
                <a:t>C</a:t>
              </a:r>
              <a:r>
                <a:rPr b="1" lang="es">
                  <a:solidFill>
                    <a:srgbClr val="660000"/>
                  </a:solidFill>
                </a:rPr>
                <a:t> - H</a:t>
              </a:r>
              <a:endParaRPr b="1">
                <a:solidFill>
                  <a:srgbClr val="660000"/>
                </a:solidFill>
              </a:endParaRPr>
            </a:p>
            <a:p>
              <a:pPr indent="0" lvl="0" marL="0" rtl="0" algn="l">
                <a:spcBef>
                  <a:spcPts val="0"/>
                </a:spcBef>
                <a:spcAft>
                  <a:spcPts val="0"/>
                </a:spcAft>
                <a:buNone/>
              </a:pPr>
              <a:r>
                <a:rPr b="1" lang="es">
                  <a:solidFill>
                    <a:srgbClr val="660000"/>
                  </a:solidFill>
                </a:rPr>
                <a:t>	  |</a:t>
              </a:r>
              <a:endParaRPr b="1">
                <a:solidFill>
                  <a:srgbClr val="660000"/>
                </a:solidFill>
              </a:endParaRPr>
            </a:p>
            <a:p>
              <a:pPr indent="0" lvl="0" marL="0" rtl="0" algn="l">
                <a:spcBef>
                  <a:spcPts val="0"/>
                </a:spcBef>
                <a:spcAft>
                  <a:spcPts val="0"/>
                </a:spcAft>
                <a:buNone/>
              </a:pPr>
              <a:r>
                <a:rPr b="1" lang="es">
                  <a:solidFill>
                    <a:srgbClr val="660000"/>
                  </a:solidFill>
                </a:rPr>
                <a:t>	 CH3</a:t>
              </a:r>
              <a:endParaRPr b="1">
                <a:solidFill>
                  <a:srgbClr val="660000"/>
                </a:solidFill>
              </a:endParaRPr>
            </a:p>
            <a:p>
              <a:pPr indent="0" lvl="0" marL="0" rtl="0" algn="l">
                <a:spcBef>
                  <a:spcPts val="0"/>
                </a:spcBef>
                <a:spcAft>
                  <a:spcPts val="0"/>
                </a:spcAft>
                <a:buNone/>
              </a:pPr>
              <a:r>
                <a:t/>
              </a:r>
              <a:endParaRPr b="1">
                <a:solidFill>
                  <a:srgbClr val="660000"/>
                </a:solidFill>
              </a:endParaRPr>
            </a:p>
          </p:txBody>
        </p:sp>
        <p:sp>
          <p:nvSpPr>
            <p:cNvPr id="71" name="Google Shape;71;p14"/>
            <p:cNvSpPr txBox="1"/>
            <p:nvPr/>
          </p:nvSpPr>
          <p:spPr>
            <a:xfrm>
              <a:off x="7763075" y="1511325"/>
              <a:ext cx="2652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990000"/>
                  </a:solidFill>
                </a:rPr>
                <a:t>ⲁ</a:t>
              </a:r>
              <a:endParaRPr>
                <a:solidFill>
                  <a:srgbClr val="990000"/>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rotWithShape="1">
          <a:blip r:embed="rId3">
            <a:alphaModFix/>
          </a:blip>
          <a:srcRect b="0" l="0" r="0" t="0"/>
          <a:stretch/>
        </p:blipFill>
        <p:spPr>
          <a:xfrm>
            <a:off x="2810703" y="509773"/>
            <a:ext cx="3526524" cy="3657425"/>
          </a:xfrm>
          <a:prstGeom prst="rect">
            <a:avLst/>
          </a:prstGeom>
          <a:noFill/>
          <a:ln>
            <a:noFill/>
          </a:ln>
        </p:spPr>
      </p:pic>
      <p:grpSp>
        <p:nvGrpSpPr>
          <p:cNvPr id="77" name="Google Shape;77;p15"/>
          <p:cNvGrpSpPr/>
          <p:nvPr/>
        </p:nvGrpSpPr>
        <p:grpSpPr>
          <a:xfrm>
            <a:off x="589178" y="971545"/>
            <a:ext cx="2924000" cy="2097550"/>
            <a:chOff x="626450" y="1581145"/>
            <a:chExt cx="2924000" cy="2097550"/>
          </a:xfrm>
        </p:grpSpPr>
        <p:pic>
          <p:nvPicPr>
            <p:cNvPr id="78" name="Google Shape;78;p15"/>
            <p:cNvPicPr preferRelativeResize="0"/>
            <p:nvPr/>
          </p:nvPicPr>
          <p:blipFill>
            <a:blip r:embed="rId4">
              <a:alphaModFix/>
            </a:blip>
            <a:stretch>
              <a:fillRect/>
            </a:stretch>
          </p:blipFill>
          <p:spPr>
            <a:xfrm>
              <a:off x="626450" y="1581145"/>
              <a:ext cx="1440725" cy="2097550"/>
            </a:xfrm>
            <a:prstGeom prst="rect">
              <a:avLst/>
            </a:prstGeom>
            <a:noFill/>
            <a:ln>
              <a:noFill/>
            </a:ln>
            <a:effectLst>
              <a:outerShdw blurRad="57150" rotWithShape="0" algn="bl" dir="5400000" dist="19050">
                <a:srgbClr val="000000">
                  <a:alpha val="50000"/>
                </a:srgbClr>
              </a:outerShdw>
            </a:effectLst>
          </p:spPr>
        </p:pic>
        <p:cxnSp>
          <p:nvCxnSpPr>
            <p:cNvPr id="79" name="Google Shape;79;p15"/>
            <p:cNvCxnSpPr/>
            <p:nvPr/>
          </p:nvCxnSpPr>
          <p:spPr>
            <a:xfrm>
              <a:off x="2078650" y="3216925"/>
              <a:ext cx="1471800" cy="242700"/>
            </a:xfrm>
            <a:prstGeom prst="straightConnector1">
              <a:avLst/>
            </a:prstGeom>
            <a:noFill/>
            <a:ln cap="flat" cmpd="sng" w="19050">
              <a:solidFill>
                <a:schemeClr val="dk2"/>
              </a:solidFill>
              <a:prstDash val="solid"/>
              <a:round/>
              <a:headEnd len="med" w="med" type="none"/>
              <a:tailEnd len="med" w="med" type="triangle"/>
            </a:ln>
          </p:spPr>
        </p:cxnSp>
      </p:grpSp>
      <p:sp>
        <p:nvSpPr>
          <p:cNvPr id="80" name="Google Shape;80;p15"/>
          <p:cNvSpPr txBox="1"/>
          <p:nvPr/>
        </p:nvSpPr>
        <p:spPr>
          <a:xfrm>
            <a:off x="208178" y="3070757"/>
            <a:ext cx="2439600" cy="1457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900">
                <a:solidFill>
                  <a:srgbClr val="660000"/>
                </a:solidFill>
                <a:highlight>
                  <a:srgbClr val="FFFFFF"/>
                </a:highlight>
              </a:rPr>
              <a:t>Comparación de los espectros de absorbancia de luz de los aminoácidos aromáticos a pH 6.0. Los aminoácidos están presentes en cantidades equimolares (10-3 M) en condiciones idénticas. Tenga en cuenta que el máximo de absorbancia para triptófano y tirosina se produce cerca de una longitud de onda de 280 nm. La fenilalanina absorbe menos luz que el triptófano o la tirosina. (Lehninger 3rd Edition)</a:t>
            </a:r>
            <a:endParaRPr i="1" sz="900">
              <a:solidFill>
                <a:srgbClr val="660000"/>
              </a:solidFill>
            </a:endParaRPr>
          </a:p>
        </p:txBody>
      </p:sp>
      <p:grpSp>
        <p:nvGrpSpPr>
          <p:cNvPr id="81" name="Google Shape;81;p15"/>
          <p:cNvGrpSpPr/>
          <p:nvPr/>
        </p:nvGrpSpPr>
        <p:grpSpPr>
          <a:xfrm>
            <a:off x="5145110" y="927475"/>
            <a:ext cx="3776268" cy="3203025"/>
            <a:chOff x="5182382" y="1765675"/>
            <a:chExt cx="3776268" cy="3203025"/>
          </a:xfrm>
        </p:grpSpPr>
        <p:grpSp>
          <p:nvGrpSpPr>
            <p:cNvPr id="82" name="Google Shape;82;p15"/>
            <p:cNvGrpSpPr/>
            <p:nvPr/>
          </p:nvGrpSpPr>
          <p:grpSpPr>
            <a:xfrm>
              <a:off x="6405099" y="1765675"/>
              <a:ext cx="2553551" cy="3203025"/>
              <a:chOff x="6405099" y="1765675"/>
              <a:chExt cx="2553551" cy="3203025"/>
            </a:xfrm>
          </p:grpSpPr>
          <p:sp>
            <p:nvSpPr>
              <p:cNvPr id="83" name="Google Shape;83;p15"/>
              <p:cNvSpPr txBox="1"/>
              <p:nvPr/>
            </p:nvSpPr>
            <p:spPr>
              <a:xfrm>
                <a:off x="6493850" y="3602500"/>
                <a:ext cx="2464800" cy="136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s" sz="900">
                    <a:solidFill>
                      <a:srgbClr val="660000"/>
                    </a:solidFill>
                  </a:rPr>
                  <a:t>Curva de titulación de la Glicina. Los aminoácidos poseen curvas de valoración características. Vemos que entre la pérdida del primer protón correspondiente al grupo carboxilo y el protón del grupo amino, existe un punto de inflexión en el que la glicina se encuentra como molécula dipolar, zwitterion. Este estado estabilizado por sus cargas opuestas, en que la carga neta es cero se denomina punto isoeléctrico </a:t>
                </a:r>
                <a:r>
                  <a:rPr i="1" lang="es" sz="900">
                    <a:solidFill>
                      <a:srgbClr val="660000"/>
                    </a:solidFill>
                  </a:rPr>
                  <a:t>(Lehninger 3rd  Edition)</a:t>
                </a:r>
                <a:endParaRPr sz="900">
                  <a:solidFill>
                    <a:srgbClr val="660000"/>
                  </a:solidFill>
                </a:endParaRPr>
              </a:p>
            </p:txBody>
          </p:sp>
          <p:pic>
            <p:nvPicPr>
              <p:cNvPr id="84" name="Google Shape;84;p15"/>
              <p:cNvPicPr preferRelativeResize="0"/>
              <p:nvPr/>
            </p:nvPicPr>
            <p:blipFill>
              <a:blip r:embed="rId5">
                <a:alphaModFix/>
              </a:blip>
              <a:stretch>
                <a:fillRect/>
              </a:stretch>
            </p:blipFill>
            <p:spPr>
              <a:xfrm>
                <a:off x="6405099" y="1765675"/>
                <a:ext cx="2464700" cy="1836836"/>
              </a:xfrm>
              <a:prstGeom prst="rect">
                <a:avLst/>
              </a:prstGeom>
              <a:noFill/>
              <a:ln>
                <a:noFill/>
              </a:ln>
            </p:spPr>
          </p:pic>
        </p:grpSp>
        <p:cxnSp>
          <p:nvCxnSpPr>
            <p:cNvPr id="85" name="Google Shape;85;p15"/>
            <p:cNvCxnSpPr/>
            <p:nvPr/>
          </p:nvCxnSpPr>
          <p:spPr>
            <a:xfrm rot="10800000">
              <a:off x="5182382" y="2519521"/>
              <a:ext cx="1329600" cy="1494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idx="1" type="body"/>
          </p:nvPr>
        </p:nvSpPr>
        <p:spPr>
          <a:xfrm>
            <a:off x="354725" y="2183925"/>
            <a:ext cx="8256600" cy="22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Las </a:t>
            </a:r>
            <a:r>
              <a:rPr b="1" lang="es">
                <a:solidFill>
                  <a:srgbClr val="660000"/>
                </a:solidFill>
              </a:rPr>
              <a:t>proteínas</a:t>
            </a:r>
            <a:r>
              <a:rPr lang="es"/>
              <a:t> son polímeros de deshidratación de los </a:t>
            </a:r>
            <a:r>
              <a:rPr b="1" lang="es">
                <a:solidFill>
                  <a:srgbClr val="660000"/>
                </a:solidFill>
              </a:rPr>
              <a:t>aminoácidos</a:t>
            </a:r>
            <a:endParaRPr b="1">
              <a:solidFill>
                <a:srgbClr val="660000"/>
              </a:solidFill>
            </a:endParaRPr>
          </a:p>
          <a:p>
            <a:pPr indent="0" lvl="0" marL="1828800" rtl="0" algn="l">
              <a:spcBef>
                <a:spcPts val="1600"/>
              </a:spcBef>
              <a:spcAft>
                <a:spcPts val="0"/>
              </a:spcAft>
              <a:buNone/>
            </a:pPr>
            <a:r>
              <a:rPr b="1" lang="es">
                <a:solidFill>
                  <a:srgbClr val="660000"/>
                </a:solidFill>
              </a:rPr>
              <a:t>Enlace peptídico = enlace amida*</a:t>
            </a:r>
            <a:endParaRPr b="1">
              <a:solidFill>
                <a:srgbClr val="660000"/>
              </a:solidFill>
            </a:endParaRPr>
          </a:p>
          <a:p>
            <a:pPr indent="0" lvl="0" marL="0" rtl="0" algn="just">
              <a:spcBef>
                <a:spcPts val="1600"/>
              </a:spcBef>
              <a:spcAft>
                <a:spcPts val="0"/>
              </a:spcAft>
              <a:buNone/>
            </a:pPr>
            <a:r>
              <a:rPr lang="es">
                <a:solidFill>
                  <a:srgbClr val="666666"/>
                </a:solidFill>
              </a:rPr>
              <a:t>Las proteínas tienen una composición aminoacídica característica. Algunas pueden tener grupos químicos adicionales, no aminoacídicos </a:t>
            </a:r>
            <a:r>
              <a:rPr b="1" lang="es">
                <a:solidFill>
                  <a:srgbClr val="660000"/>
                </a:solidFill>
              </a:rPr>
              <a:t>(Grupos prostéticos)</a:t>
            </a:r>
            <a:r>
              <a:rPr lang="es">
                <a:solidFill>
                  <a:srgbClr val="434343"/>
                </a:solidFill>
              </a:rPr>
              <a:t>.</a:t>
            </a:r>
            <a:endParaRPr>
              <a:solidFill>
                <a:srgbClr val="434343"/>
              </a:solidFill>
            </a:endParaRPr>
          </a:p>
          <a:p>
            <a:pPr indent="0" lvl="0" marL="0" rtl="0" algn="l">
              <a:spcBef>
                <a:spcPts val="1600"/>
              </a:spcBef>
              <a:spcAft>
                <a:spcPts val="1600"/>
              </a:spcAft>
              <a:buNone/>
            </a:pPr>
            <a:r>
              <a:t/>
            </a:r>
            <a:endParaRPr>
              <a:solidFill>
                <a:srgbClr val="434343"/>
              </a:solidFill>
            </a:endParaRPr>
          </a:p>
        </p:txBody>
      </p:sp>
      <p:grpSp>
        <p:nvGrpSpPr>
          <p:cNvPr id="91" name="Google Shape;91;p16"/>
          <p:cNvGrpSpPr/>
          <p:nvPr/>
        </p:nvGrpSpPr>
        <p:grpSpPr>
          <a:xfrm>
            <a:off x="788700" y="815525"/>
            <a:ext cx="6767400" cy="1309200"/>
            <a:chOff x="1245900" y="1501325"/>
            <a:chExt cx="6767400" cy="1309200"/>
          </a:xfrm>
        </p:grpSpPr>
        <p:grpSp>
          <p:nvGrpSpPr>
            <p:cNvPr id="92" name="Google Shape;92;p16"/>
            <p:cNvGrpSpPr/>
            <p:nvPr/>
          </p:nvGrpSpPr>
          <p:grpSpPr>
            <a:xfrm>
              <a:off x="1245900" y="1501325"/>
              <a:ext cx="6767400" cy="1309200"/>
              <a:chOff x="788700" y="1425125"/>
              <a:chExt cx="6767400" cy="1309200"/>
            </a:xfrm>
          </p:grpSpPr>
          <p:grpSp>
            <p:nvGrpSpPr>
              <p:cNvPr id="93" name="Google Shape;93;p16"/>
              <p:cNvGrpSpPr/>
              <p:nvPr/>
            </p:nvGrpSpPr>
            <p:grpSpPr>
              <a:xfrm>
                <a:off x="788700" y="1425125"/>
                <a:ext cx="2770200" cy="1309200"/>
                <a:chOff x="788700" y="1425125"/>
                <a:chExt cx="2770200" cy="1309200"/>
              </a:xfrm>
            </p:grpSpPr>
            <p:sp>
              <p:nvSpPr>
                <p:cNvPr id="94" name="Google Shape;94;p16"/>
                <p:cNvSpPr txBox="1"/>
                <p:nvPr/>
              </p:nvSpPr>
              <p:spPr>
                <a:xfrm>
                  <a:off x="788700" y="1425125"/>
                  <a:ext cx="1312500" cy="1309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s">
                      <a:solidFill>
                        <a:srgbClr val="660000"/>
                      </a:solidFill>
                    </a:rPr>
                    <a:t>  COO</a:t>
                  </a:r>
                  <a:r>
                    <a:rPr b="1" baseline="30000" lang="es">
                      <a:solidFill>
                        <a:srgbClr val="660000"/>
                      </a:solidFill>
                    </a:rPr>
                    <a:t>-</a:t>
                  </a:r>
                  <a:endParaRPr b="1" baseline="30000">
                    <a:solidFill>
                      <a:srgbClr val="660000"/>
                    </a:solidFill>
                  </a:endParaRPr>
                </a:p>
                <a:p>
                  <a:pPr indent="0" lvl="0" marL="457200" rtl="0" algn="l">
                    <a:spcBef>
                      <a:spcPts val="0"/>
                    </a:spcBef>
                    <a:spcAft>
                      <a:spcPts val="0"/>
                    </a:spcAft>
                    <a:buNone/>
                  </a:pPr>
                  <a:r>
                    <a:rPr b="1" baseline="30000" lang="es">
                      <a:solidFill>
                        <a:srgbClr val="660000"/>
                      </a:solidFill>
                    </a:rPr>
                    <a:t>    |</a:t>
                  </a:r>
                  <a:endParaRPr b="1" baseline="30000">
                    <a:solidFill>
                      <a:srgbClr val="660000"/>
                    </a:solidFill>
                  </a:endParaRPr>
                </a:p>
                <a:p>
                  <a:pPr indent="0" lvl="0" marL="0" rtl="0" algn="l">
                    <a:spcBef>
                      <a:spcPts val="0"/>
                    </a:spcBef>
                    <a:spcAft>
                      <a:spcPts val="0"/>
                    </a:spcAft>
                    <a:buNone/>
                  </a:pPr>
                  <a:r>
                    <a:rPr b="1" lang="es">
                      <a:solidFill>
                        <a:srgbClr val="660000"/>
                      </a:solidFill>
                    </a:rPr>
                    <a:t>H</a:t>
                  </a:r>
                  <a:r>
                    <a:rPr b="1" baseline="-25000" lang="es">
                      <a:solidFill>
                        <a:srgbClr val="660000"/>
                      </a:solidFill>
                    </a:rPr>
                    <a:t>3</a:t>
                  </a:r>
                  <a:r>
                    <a:rPr b="1" lang="es">
                      <a:solidFill>
                        <a:srgbClr val="660000"/>
                      </a:solidFill>
                    </a:rPr>
                    <a:t>N</a:t>
                  </a:r>
                  <a:r>
                    <a:rPr b="1" baseline="30000" lang="es">
                      <a:solidFill>
                        <a:srgbClr val="660000"/>
                      </a:solidFill>
                    </a:rPr>
                    <a:t>+ </a:t>
                  </a:r>
                  <a:r>
                    <a:rPr b="1" lang="es">
                      <a:solidFill>
                        <a:srgbClr val="660000"/>
                      </a:solidFill>
                    </a:rPr>
                    <a:t>- </a:t>
                  </a:r>
                  <a:r>
                    <a:rPr b="1" lang="es">
                      <a:solidFill>
                        <a:srgbClr val="990000"/>
                      </a:solidFill>
                    </a:rPr>
                    <a:t>C</a:t>
                  </a:r>
                  <a:r>
                    <a:rPr b="1" lang="es">
                      <a:solidFill>
                        <a:srgbClr val="660000"/>
                      </a:solidFill>
                    </a:rPr>
                    <a:t> - H</a:t>
                  </a:r>
                  <a:endParaRPr b="1">
                    <a:solidFill>
                      <a:srgbClr val="660000"/>
                    </a:solidFill>
                  </a:endParaRPr>
                </a:p>
                <a:p>
                  <a:pPr indent="0" lvl="0" marL="0" rtl="0" algn="l">
                    <a:spcBef>
                      <a:spcPts val="0"/>
                    </a:spcBef>
                    <a:spcAft>
                      <a:spcPts val="0"/>
                    </a:spcAft>
                    <a:buNone/>
                  </a:pPr>
                  <a:r>
                    <a:rPr b="1" lang="es">
                      <a:solidFill>
                        <a:srgbClr val="660000"/>
                      </a:solidFill>
                    </a:rPr>
                    <a:t>	  |</a:t>
                  </a:r>
                  <a:endParaRPr b="1">
                    <a:solidFill>
                      <a:srgbClr val="660000"/>
                    </a:solidFill>
                  </a:endParaRPr>
                </a:p>
                <a:p>
                  <a:pPr indent="0" lvl="0" marL="0" rtl="0" algn="l">
                    <a:spcBef>
                      <a:spcPts val="0"/>
                    </a:spcBef>
                    <a:spcAft>
                      <a:spcPts val="0"/>
                    </a:spcAft>
                    <a:buNone/>
                  </a:pPr>
                  <a:r>
                    <a:rPr b="1" lang="es">
                      <a:solidFill>
                        <a:srgbClr val="660000"/>
                      </a:solidFill>
                    </a:rPr>
                    <a:t>	 R1</a:t>
                  </a:r>
                  <a:endParaRPr b="1">
                    <a:solidFill>
                      <a:srgbClr val="660000"/>
                    </a:solidFill>
                  </a:endParaRPr>
                </a:p>
              </p:txBody>
            </p:sp>
            <p:sp>
              <p:nvSpPr>
                <p:cNvPr id="95" name="Google Shape;95;p16"/>
                <p:cNvSpPr txBox="1"/>
                <p:nvPr/>
              </p:nvSpPr>
              <p:spPr>
                <a:xfrm>
                  <a:off x="2312700" y="1425125"/>
                  <a:ext cx="1246200" cy="114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s">
                      <a:solidFill>
                        <a:srgbClr val="660000"/>
                      </a:solidFill>
                    </a:rPr>
                    <a:t>  COO</a:t>
                  </a:r>
                  <a:r>
                    <a:rPr baseline="30000" lang="es">
                      <a:solidFill>
                        <a:srgbClr val="660000"/>
                      </a:solidFill>
                    </a:rPr>
                    <a:t>-</a:t>
                  </a:r>
                  <a:endParaRPr baseline="30000">
                    <a:solidFill>
                      <a:srgbClr val="660000"/>
                    </a:solidFill>
                  </a:endParaRPr>
                </a:p>
                <a:p>
                  <a:pPr indent="0" lvl="0" marL="457200" rtl="0" algn="l">
                    <a:spcBef>
                      <a:spcPts val="0"/>
                    </a:spcBef>
                    <a:spcAft>
                      <a:spcPts val="0"/>
                    </a:spcAft>
                    <a:buNone/>
                  </a:pPr>
                  <a:r>
                    <a:rPr baseline="30000" lang="es">
                      <a:solidFill>
                        <a:srgbClr val="660000"/>
                      </a:solidFill>
                    </a:rPr>
                    <a:t>    |</a:t>
                  </a:r>
                  <a:endParaRPr baseline="30000">
                    <a:solidFill>
                      <a:srgbClr val="660000"/>
                    </a:solidFill>
                  </a:endParaRPr>
                </a:p>
                <a:p>
                  <a:pPr indent="0" lvl="0" marL="0" rtl="0" algn="l">
                    <a:spcBef>
                      <a:spcPts val="0"/>
                    </a:spcBef>
                    <a:spcAft>
                      <a:spcPts val="0"/>
                    </a:spcAft>
                    <a:buNone/>
                  </a:pPr>
                  <a:r>
                    <a:rPr lang="es">
                      <a:solidFill>
                        <a:srgbClr val="660000"/>
                      </a:solidFill>
                    </a:rPr>
                    <a:t>H</a:t>
                  </a:r>
                  <a:r>
                    <a:rPr baseline="-25000" lang="es">
                      <a:solidFill>
                        <a:srgbClr val="660000"/>
                      </a:solidFill>
                    </a:rPr>
                    <a:t>3</a:t>
                  </a:r>
                  <a:r>
                    <a:rPr lang="es">
                      <a:solidFill>
                        <a:srgbClr val="660000"/>
                      </a:solidFill>
                    </a:rPr>
                    <a:t>N</a:t>
                  </a:r>
                  <a:r>
                    <a:rPr baseline="30000" lang="es">
                      <a:solidFill>
                        <a:srgbClr val="660000"/>
                      </a:solidFill>
                    </a:rPr>
                    <a:t>+ </a:t>
                  </a:r>
                  <a:r>
                    <a:rPr lang="es">
                      <a:solidFill>
                        <a:srgbClr val="660000"/>
                      </a:solidFill>
                    </a:rPr>
                    <a:t>- C - H</a:t>
                  </a:r>
                  <a:endParaRPr>
                    <a:solidFill>
                      <a:srgbClr val="660000"/>
                    </a:solidFill>
                  </a:endParaRPr>
                </a:p>
                <a:p>
                  <a:pPr indent="0" lvl="0" marL="0" rtl="0" algn="l">
                    <a:spcBef>
                      <a:spcPts val="0"/>
                    </a:spcBef>
                    <a:spcAft>
                      <a:spcPts val="0"/>
                    </a:spcAft>
                    <a:buNone/>
                  </a:pPr>
                  <a:r>
                    <a:rPr lang="es">
                      <a:solidFill>
                        <a:srgbClr val="660000"/>
                      </a:solidFill>
                    </a:rPr>
                    <a:t>	  |</a:t>
                  </a:r>
                  <a:endParaRPr>
                    <a:solidFill>
                      <a:srgbClr val="660000"/>
                    </a:solidFill>
                  </a:endParaRPr>
                </a:p>
                <a:p>
                  <a:pPr indent="0" lvl="0" marL="0" rtl="0" algn="l">
                    <a:spcBef>
                      <a:spcPts val="0"/>
                    </a:spcBef>
                    <a:spcAft>
                      <a:spcPts val="0"/>
                    </a:spcAft>
                    <a:buNone/>
                  </a:pPr>
                  <a:r>
                    <a:rPr lang="es">
                      <a:solidFill>
                        <a:srgbClr val="660000"/>
                      </a:solidFill>
                    </a:rPr>
                    <a:t>	 R2</a:t>
                  </a:r>
                  <a:endParaRPr>
                    <a:solidFill>
                      <a:srgbClr val="660000"/>
                    </a:solidFill>
                  </a:endParaRPr>
                </a:p>
              </p:txBody>
            </p:sp>
            <p:sp>
              <p:nvSpPr>
                <p:cNvPr id="96" name="Google Shape;96;p16"/>
                <p:cNvSpPr txBox="1"/>
                <p:nvPr/>
              </p:nvSpPr>
              <p:spPr>
                <a:xfrm>
                  <a:off x="1955275" y="1859250"/>
                  <a:ext cx="4242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660000"/>
                      </a:solidFill>
                    </a:rPr>
                    <a:t>+</a:t>
                  </a:r>
                  <a:endParaRPr>
                    <a:solidFill>
                      <a:srgbClr val="660000"/>
                    </a:solidFill>
                  </a:endParaRPr>
                </a:p>
              </p:txBody>
            </p:sp>
          </p:grpSp>
          <p:sp>
            <p:nvSpPr>
              <p:cNvPr id="97" name="Google Shape;97;p16"/>
              <p:cNvSpPr txBox="1"/>
              <p:nvPr/>
            </p:nvSpPr>
            <p:spPr>
              <a:xfrm>
                <a:off x="5055900" y="1478150"/>
                <a:ext cx="2500200" cy="11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660000"/>
                    </a:solidFill>
                  </a:rPr>
                  <a:t>	  R1	    H	 R2</a:t>
                </a:r>
                <a:endParaRPr>
                  <a:solidFill>
                    <a:srgbClr val="660000"/>
                  </a:solidFill>
                </a:endParaRPr>
              </a:p>
              <a:p>
                <a:pPr indent="0" lvl="0" marL="0" rtl="0" algn="l">
                  <a:spcBef>
                    <a:spcPts val="0"/>
                  </a:spcBef>
                  <a:spcAft>
                    <a:spcPts val="0"/>
                  </a:spcAft>
                  <a:buNone/>
                </a:pPr>
                <a:r>
                  <a:rPr lang="es">
                    <a:solidFill>
                      <a:srgbClr val="660000"/>
                    </a:solidFill>
                  </a:rPr>
                  <a:t>	  |	    |	 |</a:t>
                </a:r>
                <a:endParaRPr>
                  <a:solidFill>
                    <a:srgbClr val="660000"/>
                  </a:solidFill>
                </a:endParaRPr>
              </a:p>
              <a:p>
                <a:pPr indent="0" lvl="0" marL="0" rtl="0" algn="l">
                  <a:spcBef>
                    <a:spcPts val="0"/>
                  </a:spcBef>
                  <a:spcAft>
                    <a:spcPts val="0"/>
                  </a:spcAft>
                  <a:buNone/>
                </a:pPr>
                <a:r>
                  <a:rPr lang="es">
                    <a:solidFill>
                      <a:srgbClr val="660000"/>
                    </a:solidFill>
                  </a:rPr>
                  <a:t>H</a:t>
                </a:r>
                <a:r>
                  <a:rPr baseline="-25000" lang="es">
                    <a:solidFill>
                      <a:srgbClr val="660000"/>
                    </a:solidFill>
                  </a:rPr>
                  <a:t>3</a:t>
                </a:r>
                <a:r>
                  <a:rPr lang="es">
                    <a:solidFill>
                      <a:srgbClr val="660000"/>
                    </a:solidFill>
                  </a:rPr>
                  <a:t>N</a:t>
                </a:r>
                <a:r>
                  <a:rPr baseline="30000" lang="es">
                    <a:solidFill>
                      <a:srgbClr val="660000"/>
                    </a:solidFill>
                  </a:rPr>
                  <a:t>+ </a:t>
                </a:r>
                <a:r>
                  <a:rPr lang="es">
                    <a:solidFill>
                      <a:srgbClr val="660000"/>
                    </a:solidFill>
                  </a:rPr>
                  <a:t>- C - C - N - CH - COO</a:t>
                </a:r>
                <a:r>
                  <a:rPr baseline="30000" lang="es">
                    <a:solidFill>
                      <a:srgbClr val="660000"/>
                    </a:solidFill>
                  </a:rPr>
                  <a:t>-</a:t>
                </a:r>
                <a:endParaRPr baseline="30000">
                  <a:solidFill>
                    <a:srgbClr val="660000"/>
                  </a:solidFill>
                </a:endParaRPr>
              </a:p>
              <a:p>
                <a:pPr indent="0" lvl="0" marL="0" rtl="0" algn="l">
                  <a:spcBef>
                    <a:spcPts val="0"/>
                  </a:spcBef>
                  <a:spcAft>
                    <a:spcPts val="0"/>
                  </a:spcAft>
                  <a:buNone/>
                </a:pPr>
                <a:r>
                  <a:rPr lang="es">
                    <a:solidFill>
                      <a:srgbClr val="660000"/>
                    </a:solidFill>
                  </a:rPr>
                  <a:t>	       ||</a:t>
                </a:r>
                <a:endParaRPr>
                  <a:solidFill>
                    <a:srgbClr val="660000"/>
                  </a:solidFill>
                </a:endParaRPr>
              </a:p>
              <a:p>
                <a:pPr indent="0" lvl="0" marL="0" rtl="0" algn="l">
                  <a:spcBef>
                    <a:spcPts val="0"/>
                  </a:spcBef>
                  <a:spcAft>
                    <a:spcPts val="0"/>
                  </a:spcAft>
                  <a:buNone/>
                </a:pPr>
                <a:r>
                  <a:rPr lang="es">
                    <a:solidFill>
                      <a:srgbClr val="660000"/>
                    </a:solidFill>
                  </a:rPr>
                  <a:t>	       O</a:t>
                </a:r>
                <a:endParaRPr>
                  <a:solidFill>
                    <a:srgbClr val="660000"/>
                  </a:solidFill>
                </a:endParaRPr>
              </a:p>
            </p:txBody>
          </p:sp>
          <p:grpSp>
            <p:nvGrpSpPr>
              <p:cNvPr id="98" name="Google Shape;98;p16"/>
              <p:cNvGrpSpPr/>
              <p:nvPr/>
            </p:nvGrpSpPr>
            <p:grpSpPr>
              <a:xfrm>
                <a:off x="3635100" y="1610600"/>
                <a:ext cx="1269900" cy="470625"/>
                <a:chOff x="3635100" y="1610600"/>
                <a:chExt cx="1269900" cy="470625"/>
              </a:xfrm>
            </p:grpSpPr>
            <p:grpSp>
              <p:nvGrpSpPr>
                <p:cNvPr id="99" name="Google Shape;99;p16"/>
                <p:cNvGrpSpPr/>
                <p:nvPr/>
              </p:nvGrpSpPr>
              <p:grpSpPr>
                <a:xfrm>
                  <a:off x="3635100" y="1839425"/>
                  <a:ext cx="1269900" cy="241800"/>
                  <a:chOff x="3635100" y="1839425"/>
                  <a:chExt cx="1269900" cy="241800"/>
                </a:xfrm>
              </p:grpSpPr>
              <p:cxnSp>
                <p:nvCxnSpPr>
                  <p:cNvPr id="100" name="Google Shape;100;p16"/>
                  <p:cNvCxnSpPr/>
                  <p:nvPr/>
                </p:nvCxnSpPr>
                <p:spPr>
                  <a:xfrm>
                    <a:off x="3711300" y="2071325"/>
                    <a:ext cx="1193700" cy="9900"/>
                  </a:xfrm>
                  <a:prstGeom prst="straightConnector1">
                    <a:avLst/>
                  </a:prstGeom>
                  <a:noFill/>
                  <a:ln cap="flat" cmpd="sng" w="19050">
                    <a:solidFill>
                      <a:srgbClr val="660000"/>
                    </a:solidFill>
                    <a:prstDash val="solid"/>
                    <a:round/>
                    <a:headEnd len="med" w="med" type="none"/>
                    <a:tailEnd len="med" w="med" type="triangle"/>
                  </a:ln>
                </p:spPr>
              </p:cxnSp>
              <p:cxnSp>
                <p:nvCxnSpPr>
                  <p:cNvPr id="101" name="Google Shape;101;p16"/>
                  <p:cNvCxnSpPr/>
                  <p:nvPr/>
                </p:nvCxnSpPr>
                <p:spPr>
                  <a:xfrm flipH="1" rot="10800000">
                    <a:off x="3635100" y="1839425"/>
                    <a:ext cx="550500" cy="231900"/>
                  </a:xfrm>
                  <a:prstGeom prst="bentConnector3">
                    <a:avLst>
                      <a:gd fmla="val 50000" name="adj1"/>
                    </a:avLst>
                  </a:prstGeom>
                  <a:noFill/>
                  <a:ln cap="flat" cmpd="sng" w="19050">
                    <a:solidFill>
                      <a:srgbClr val="660000"/>
                    </a:solidFill>
                    <a:prstDash val="solid"/>
                    <a:round/>
                    <a:headEnd len="med" w="med" type="none"/>
                    <a:tailEnd len="med" w="med" type="none"/>
                  </a:ln>
                </p:spPr>
              </p:cxnSp>
            </p:grpSp>
            <p:sp>
              <p:nvSpPr>
                <p:cNvPr id="102" name="Google Shape;102;p16"/>
                <p:cNvSpPr txBox="1"/>
                <p:nvPr/>
              </p:nvSpPr>
              <p:spPr>
                <a:xfrm>
                  <a:off x="4189025" y="1610600"/>
                  <a:ext cx="6699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660000"/>
                      </a:solidFill>
                    </a:rPr>
                    <a:t>H</a:t>
                  </a:r>
                  <a:r>
                    <a:rPr baseline="-25000" lang="es">
                      <a:solidFill>
                        <a:srgbClr val="660000"/>
                      </a:solidFill>
                    </a:rPr>
                    <a:t>2</a:t>
                  </a:r>
                  <a:r>
                    <a:rPr lang="es">
                      <a:solidFill>
                        <a:srgbClr val="660000"/>
                      </a:solidFill>
                    </a:rPr>
                    <a:t>O</a:t>
                  </a:r>
                  <a:endParaRPr>
                    <a:solidFill>
                      <a:srgbClr val="660000"/>
                    </a:solidFill>
                  </a:endParaRPr>
                </a:p>
              </p:txBody>
            </p:sp>
          </p:grpSp>
        </p:grpSp>
        <p:sp>
          <p:nvSpPr>
            <p:cNvPr id="103" name="Google Shape;103;p16"/>
            <p:cNvSpPr txBox="1"/>
            <p:nvPr/>
          </p:nvSpPr>
          <p:spPr>
            <a:xfrm>
              <a:off x="1895675" y="1816125"/>
              <a:ext cx="2652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990000"/>
                  </a:solidFill>
                </a:rPr>
                <a:t>ⲁ</a:t>
              </a:r>
              <a:endParaRPr>
                <a:solidFill>
                  <a:srgbClr val="990000"/>
                </a:solidFill>
              </a:endParaRPr>
            </a:p>
          </p:txBody>
        </p:sp>
      </p:grpSp>
      <p:grpSp>
        <p:nvGrpSpPr>
          <p:cNvPr id="104" name="Google Shape;104;p16"/>
          <p:cNvGrpSpPr/>
          <p:nvPr/>
        </p:nvGrpSpPr>
        <p:grpSpPr>
          <a:xfrm>
            <a:off x="7421948" y="698405"/>
            <a:ext cx="1430100" cy="1488820"/>
            <a:chOff x="7345748" y="850805"/>
            <a:chExt cx="1430100" cy="1488820"/>
          </a:xfrm>
        </p:grpSpPr>
        <p:pic>
          <p:nvPicPr>
            <p:cNvPr id="105" name="Google Shape;105;p16"/>
            <p:cNvPicPr preferRelativeResize="0"/>
            <p:nvPr/>
          </p:nvPicPr>
          <p:blipFill>
            <a:blip r:embed="rId3">
              <a:alphaModFix/>
            </a:blip>
            <a:stretch>
              <a:fillRect/>
            </a:stretch>
          </p:blipFill>
          <p:spPr>
            <a:xfrm>
              <a:off x="7404691" y="850805"/>
              <a:ext cx="1306175" cy="1194800"/>
            </a:xfrm>
            <a:prstGeom prst="rect">
              <a:avLst/>
            </a:prstGeom>
            <a:noFill/>
            <a:ln>
              <a:noFill/>
            </a:ln>
          </p:spPr>
        </p:pic>
        <p:sp>
          <p:nvSpPr>
            <p:cNvPr id="106" name="Google Shape;106;p16"/>
            <p:cNvSpPr txBox="1"/>
            <p:nvPr/>
          </p:nvSpPr>
          <p:spPr>
            <a:xfrm>
              <a:off x="7345748" y="1942425"/>
              <a:ext cx="1430100" cy="3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lang="es" sz="800">
                  <a:solidFill>
                    <a:schemeClr val="dk1"/>
                  </a:solidFill>
                </a:rPr>
                <a:t>Hermann Emil Fischer</a:t>
              </a:r>
              <a:r>
                <a:rPr b="1" lang="es" sz="1800">
                  <a:solidFill>
                    <a:srgbClr val="660000"/>
                  </a:solidFill>
                </a:rPr>
                <a:t>*</a:t>
              </a:r>
              <a:endParaRPr sz="800">
                <a:solidFill>
                  <a:schemeClr val="dk1"/>
                </a:solidFill>
              </a:endParaRPr>
            </a:p>
            <a:p>
              <a:pPr indent="0" lvl="0" marL="0" rtl="0" algn="ctr">
                <a:spcBef>
                  <a:spcPts val="0"/>
                </a:spcBef>
                <a:spcAft>
                  <a:spcPts val="0"/>
                </a:spcAft>
                <a:buClr>
                  <a:schemeClr val="dk1"/>
                </a:buClr>
                <a:buFont typeface="Arial"/>
                <a:buNone/>
              </a:pPr>
              <a:r>
                <a:rPr lang="es" sz="800">
                  <a:solidFill>
                    <a:schemeClr val="dk1"/>
                  </a:solidFill>
                </a:rPr>
                <a:t>1852-1919 </a:t>
              </a:r>
              <a:endParaRPr sz="800"/>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7"/>
          <p:cNvPicPr preferRelativeResize="0"/>
          <p:nvPr/>
        </p:nvPicPr>
        <p:blipFill rotWithShape="1">
          <a:blip r:embed="rId3">
            <a:alphaModFix/>
          </a:blip>
          <a:srcRect b="0" l="0" r="38378" t="0"/>
          <a:stretch/>
        </p:blipFill>
        <p:spPr>
          <a:xfrm>
            <a:off x="1332000" y="467358"/>
            <a:ext cx="2072600" cy="4282724"/>
          </a:xfrm>
          <a:prstGeom prst="rect">
            <a:avLst/>
          </a:prstGeom>
          <a:noFill/>
          <a:ln>
            <a:noFill/>
          </a:ln>
        </p:spPr>
      </p:pic>
      <p:sp>
        <p:nvSpPr>
          <p:cNvPr id="112" name="Google Shape;112;p17"/>
          <p:cNvSpPr txBox="1"/>
          <p:nvPr>
            <p:ph idx="1" type="body"/>
          </p:nvPr>
        </p:nvSpPr>
        <p:spPr>
          <a:xfrm>
            <a:off x="3435900" y="649750"/>
            <a:ext cx="4788900" cy="537600"/>
          </a:xfrm>
          <a:prstGeom prst="rect">
            <a:avLst/>
          </a:prstGeom>
        </p:spPr>
        <p:txBody>
          <a:bodyPr anchorCtr="0" anchor="t" bIns="91425" lIns="91425" spcFirstLastPara="1" rIns="91425" wrap="square" tIns="91425">
            <a:noAutofit/>
          </a:bodyPr>
          <a:lstStyle/>
          <a:p>
            <a:pPr indent="0" lvl="0" marL="0" rtl="0" algn="just">
              <a:lnSpc>
                <a:spcPct val="100000"/>
              </a:lnSpc>
              <a:spcBef>
                <a:spcPts val="900"/>
              </a:spcBef>
              <a:spcAft>
                <a:spcPts val="0"/>
              </a:spcAft>
              <a:buNone/>
            </a:pPr>
            <a:r>
              <a:rPr b="1" lang="es" sz="1400">
                <a:solidFill>
                  <a:srgbClr val="660000"/>
                </a:solidFill>
              </a:rPr>
              <a:t>Estructura primaria</a:t>
            </a:r>
            <a:r>
              <a:rPr lang="es" sz="1400">
                <a:solidFill>
                  <a:srgbClr val="434343"/>
                </a:solidFill>
              </a:rPr>
              <a:t> secuencia de residuos/aminoácidos.</a:t>
            </a:r>
            <a:endParaRPr sz="1400">
              <a:solidFill>
                <a:srgbClr val="434343"/>
              </a:solidFill>
            </a:endParaRPr>
          </a:p>
        </p:txBody>
      </p:sp>
      <p:sp>
        <p:nvSpPr>
          <p:cNvPr id="113" name="Google Shape;113;p17"/>
          <p:cNvSpPr txBox="1"/>
          <p:nvPr>
            <p:ph idx="1" type="body"/>
          </p:nvPr>
        </p:nvSpPr>
        <p:spPr>
          <a:xfrm>
            <a:off x="3417492" y="1378894"/>
            <a:ext cx="4788900" cy="987900"/>
          </a:xfrm>
          <a:prstGeom prst="rect">
            <a:avLst/>
          </a:prstGeom>
        </p:spPr>
        <p:txBody>
          <a:bodyPr anchorCtr="0" anchor="t" bIns="91425" lIns="91425" spcFirstLastPara="1" rIns="91425" wrap="square" tIns="91425">
            <a:noAutofit/>
          </a:bodyPr>
          <a:lstStyle/>
          <a:p>
            <a:pPr indent="0" lvl="0" marL="0" rtl="0" algn="just">
              <a:lnSpc>
                <a:spcPct val="100000"/>
              </a:lnSpc>
              <a:spcBef>
                <a:spcPts val="900"/>
              </a:spcBef>
              <a:spcAft>
                <a:spcPts val="0"/>
              </a:spcAft>
              <a:buNone/>
            </a:pPr>
            <a:r>
              <a:rPr b="1" lang="es" sz="1400">
                <a:solidFill>
                  <a:srgbClr val="660000"/>
                </a:solidFill>
              </a:rPr>
              <a:t>Estructura secundaria</a:t>
            </a:r>
            <a:r>
              <a:rPr lang="es" sz="1400">
                <a:solidFill>
                  <a:srgbClr val="434343"/>
                </a:solidFill>
              </a:rPr>
              <a:t> los puentes de hidrógenos en el esqueleto de la proteína pliega los aminoácidos en patrones repetitivos.</a:t>
            </a:r>
            <a:endParaRPr sz="1400">
              <a:solidFill>
                <a:srgbClr val="434343"/>
              </a:solidFill>
            </a:endParaRPr>
          </a:p>
        </p:txBody>
      </p:sp>
      <p:sp>
        <p:nvSpPr>
          <p:cNvPr id="114" name="Google Shape;114;p17"/>
          <p:cNvSpPr txBox="1"/>
          <p:nvPr>
            <p:ph idx="1" type="body"/>
          </p:nvPr>
        </p:nvSpPr>
        <p:spPr>
          <a:xfrm>
            <a:off x="3417492" y="2445694"/>
            <a:ext cx="4788900" cy="987900"/>
          </a:xfrm>
          <a:prstGeom prst="rect">
            <a:avLst/>
          </a:prstGeom>
        </p:spPr>
        <p:txBody>
          <a:bodyPr anchorCtr="0" anchor="t" bIns="91425" lIns="91425" spcFirstLastPara="1" rIns="91425" wrap="square" tIns="91425">
            <a:noAutofit/>
          </a:bodyPr>
          <a:lstStyle/>
          <a:p>
            <a:pPr indent="0" lvl="0" marL="0" rtl="0" algn="just">
              <a:lnSpc>
                <a:spcPct val="100000"/>
              </a:lnSpc>
              <a:spcBef>
                <a:spcPts val="900"/>
              </a:spcBef>
              <a:spcAft>
                <a:spcPts val="0"/>
              </a:spcAft>
              <a:buNone/>
            </a:pPr>
            <a:r>
              <a:rPr b="1" lang="es" sz="1400">
                <a:solidFill>
                  <a:srgbClr val="660000"/>
                </a:solidFill>
              </a:rPr>
              <a:t>Estructura terciaria</a:t>
            </a:r>
            <a:r>
              <a:rPr lang="es" sz="1400">
                <a:solidFill>
                  <a:srgbClr val="434343"/>
                </a:solidFill>
              </a:rPr>
              <a:t> plegamiento tridimensional de las proteínas debido a las interacciones de sus cadenas laterales.</a:t>
            </a:r>
            <a:endParaRPr sz="1400">
              <a:solidFill>
                <a:srgbClr val="434343"/>
              </a:solidFill>
            </a:endParaRPr>
          </a:p>
        </p:txBody>
      </p:sp>
      <p:sp>
        <p:nvSpPr>
          <p:cNvPr id="115" name="Google Shape;115;p17"/>
          <p:cNvSpPr txBox="1"/>
          <p:nvPr>
            <p:ph idx="1" type="body"/>
          </p:nvPr>
        </p:nvSpPr>
        <p:spPr>
          <a:xfrm>
            <a:off x="3417500" y="3436301"/>
            <a:ext cx="4788900" cy="1190400"/>
          </a:xfrm>
          <a:prstGeom prst="rect">
            <a:avLst/>
          </a:prstGeom>
        </p:spPr>
        <p:txBody>
          <a:bodyPr anchorCtr="0" anchor="t" bIns="91425" lIns="91425" spcFirstLastPara="1" rIns="91425" wrap="square" tIns="91425">
            <a:noAutofit/>
          </a:bodyPr>
          <a:lstStyle/>
          <a:p>
            <a:pPr indent="0" lvl="0" marL="0" rtl="0" algn="just">
              <a:lnSpc>
                <a:spcPct val="100000"/>
              </a:lnSpc>
              <a:spcBef>
                <a:spcPts val="900"/>
              </a:spcBef>
              <a:spcAft>
                <a:spcPts val="0"/>
              </a:spcAft>
              <a:buNone/>
            </a:pPr>
            <a:r>
              <a:rPr b="1" lang="es" sz="1400">
                <a:solidFill>
                  <a:srgbClr val="660000"/>
                </a:solidFill>
              </a:rPr>
              <a:t>Estructura cuaternaria</a:t>
            </a:r>
            <a:r>
              <a:rPr lang="es" sz="1400">
                <a:solidFill>
                  <a:srgbClr val="434343"/>
                </a:solidFill>
              </a:rPr>
              <a:t> se da en proteínas compuestas por más de una cadena de aminoácidos. La disposición en el espacio de estas determinan la estructura cuaternaria.</a:t>
            </a:r>
            <a:endParaRPr sz="14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p18"/>
          <p:cNvGrpSpPr/>
          <p:nvPr/>
        </p:nvGrpSpPr>
        <p:grpSpPr>
          <a:xfrm>
            <a:off x="1411150" y="212825"/>
            <a:ext cx="6326975" cy="4778607"/>
            <a:chOff x="1411150" y="212825"/>
            <a:chExt cx="6326975" cy="4778607"/>
          </a:xfrm>
        </p:grpSpPr>
        <p:pic>
          <p:nvPicPr>
            <p:cNvPr id="121" name="Google Shape;121;p18"/>
            <p:cNvPicPr preferRelativeResize="0"/>
            <p:nvPr/>
          </p:nvPicPr>
          <p:blipFill>
            <a:blip r:embed="rId3">
              <a:alphaModFix/>
            </a:blip>
            <a:stretch>
              <a:fillRect/>
            </a:stretch>
          </p:blipFill>
          <p:spPr>
            <a:xfrm>
              <a:off x="6223400" y="3371400"/>
              <a:ext cx="1150575" cy="1150575"/>
            </a:xfrm>
            <a:prstGeom prst="rect">
              <a:avLst/>
            </a:prstGeom>
            <a:noFill/>
            <a:ln>
              <a:noFill/>
            </a:ln>
          </p:spPr>
        </p:pic>
        <p:sp>
          <p:nvSpPr>
            <p:cNvPr id="122" name="Google Shape;122;p18"/>
            <p:cNvSpPr txBox="1"/>
            <p:nvPr/>
          </p:nvSpPr>
          <p:spPr>
            <a:xfrm>
              <a:off x="3506275" y="212825"/>
              <a:ext cx="22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434343"/>
                  </a:solidFill>
                </a:rPr>
                <a:t>Estructura 1</a:t>
              </a:r>
              <a:r>
                <a:rPr baseline="30000" lang="es">
                  <a:solidFill>
                    <a:srgbClr val="434343"/>
                  </a:solidFill>
                </a:rPr>
                <a:t>ria</a:t>
              </a:r>
              <a:r>
                <a:rPr lang="es">
                  <a:solidFill>
                    <a:srgbClr val="434343"/>
                  </a:solidFill>
                </a:rPr>
                <a:t>(Secuencia)</a:t>
              </a:r>
              <a:endParaRPr>
                <a:solidFill>
                  <a:srgbClr val="434343"/>
                </a:solidFill>
              </a:endParaRPr>
            </a:p>
          </p:txBody>
        </p:sp>
        <p:sp>
          <p:nvSpPr>
            <p:cNvPr id="123" name="Google Shape;123;p18"/>
            <p:cNvSpPr/>
            <p:nvPr/>
          </p:nvSpPr>
          <p:spPr>
            <a:xfrm rot="5400000">
              <a:off x="4343950" y="581300"/>
              <a:ext cx="338100" cy="4002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txBox="1"/>
            <p:nvPr/>
          </p:nvSpPr>
          <p:spPr>
            <a:xfrm>
              <a:off x="3369475" y="1025975"/>
              <a:ext cx="25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434343"/>
                  </a:solidFill>
                </a:rPr>
                <a:t>Estructura 2</a:t>
              </a:r>
              <a:r>
                <a:rPr baseline="30000" lang="es">
                  <a:solidFill>
                    <a:srgbClr val="434343"/>
                  </a:solidFill>
                </a:rPr>
                <a:t>ria </a:t>
              </a:r>
              <a:r>
                <a:rPr lang="es">
                  <a:solidFill>
                    <a:srgbClr val="434343"/>
                  </a:solidFill>
                </a:rPr>
                <a:t>(Plegado local)</a:t>
              </a:r>
              <a:endParaRPr>
                <a:solidFill>
                  <a:srgbClr val="434343"/>
                </a:solidFill>
              </a:endParaRPr>
            </a:p>
          </p:txBody>
        </p:sp>
        <p:sp>
          <p:nvSpPr>
            <p:cNvPr id="125" name="Google Shape;125;p18"/>
            <p:cNvSpPr/>
            <p:nvPr/>
          </p:nvSpPr>
          <p:spPr>
            <a:xfrm rot="5400000">
              <a:off x="3566815" y="1512735"/>
              <a:ext cx="338100" cy="3174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txBox="1"/>
            <p:nvPr/>
          </p:nvSpPr>
          <p:spPr>
            <a:xfrm>
              <a:off x="2929623" y="1776575"/>
              <a:ext cx="161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434343"/>
                  </a:solidFill>
                </a:rPr>
                <a:t>    </a:t>
              </a:r>
              <a:r>
                <a:rPr lang="es">
                  <a:solidFill>
                    <a:srgbClr val="434343"/>
                  </a:solidFill>
                </a:rPr>
                <a:t>Estructura 3</a:t>
              </a:r>
              <a:r>
                <a:rPr baseline="30000" lang="es">
                  <a:solidFill>
                    <a:srgbClr val="434343"/>
                  </a:solidFill>
                </a:rPr>
                <a:t>ria </a:t>
              </a:r>
              <a:endParaRPr baseline="30000">
                <a:solidFill>
                  <a:srgbClr val="434343"/>
                </a:solidFill>
              </a:endParaRPr>
            </a:p>
            <a:p>
              <a:pPr indent="0" lvl="0" marL="0" rtl="0" algn="l">
                <a:spcBef>
                  <a:spcPts val="0"/>
                </a:spcBef>
                <a:spcAft>
                  <a:spcPts val="0"/>
                </a:spcAft>
                <a:buNone/>
              </a:pPr>
              <a:r>
                <a:rPr lang="es">
                  <a:solidFill>
                    <a:srgbClr val="434343"/>
                  </a:solidFill>
                </a:rPr>
                <a:t>(Plegado global)</a:t>
              </a:r>
              <a:endParaRPr>
                <a:solidFill>
                  <a:srgbClr val="434343"/>
                </a:solidFill>
              </a:endParaRPr>
            </a:p>
          </p:txBody>
        </p:sp>
        <p:sp>
          <p:nvSpPr>
            <p:cNvPr id="127" name="Google Shape;127;p18"/>
            <p:cNvSpPr/>
            <p:nvPr/>
          </p:nvSpPr>
          <p:spPr>
            <a:xfrm>
              <a:off x="4703938" y="1915324"/>
              <a:ext cx="338100" cy="3381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txBox="1"/>
            <p:nvPr/>
          </p:nvSpPr>
          <p:spPr>
            <a:xfrm>
              <a:off x="5203875" y="1786611"/>
              <a:ext cx="243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434343"/>
                  </a:solidFill>
                </a:rPr>
                <a:t>         </a:t>
              </a:r>
              <a:r>
                <a:rPr lang="es">
                  <a:solidFill>
                    <a:srgbClr val="434343"/>
                  </a:solidFill>
                </a:rPr>
                <a:t>Estructura 4</a:t>
              </a:r>
              <a:r>
                <a:rPr baseline="30000" lang="es">
                  <a:solidFill>
                    <a:srgbClr val="434343"/>
                  </a:solidFill>
                </a:rPr>
                <a:t>ria </a:t>
              </a:r>
              <a:endParaRPr baseline="30000">
                <a:solidFill>
                  <a:srgbClr val="434343"/>
                </a:solidFill>
              </a:endParaRPr>
            </a:p>
            <a:p>
              <a:pPr indent="0" lvl="0" marL="0" rtl="0" algn="l">
                <a:spcBef>
                  <a:spcPts val="0"/>
                </a:spcBef>
                <a:spcAft>
                  <a:spcPts val="0"/>
                </a:spcAft>
                <a:buNone/>
              </a:pPr>
              <a:r>
                <a:rPr lang="es">
                  <a:solidFill>
                    <a:srgbClr val="434343"/>
                  </a:solidFill>
                </a:rPr>
                <a:t>(Estructura multimérica)</a:t>
              </a:r>
              <a:endParaRPr>
                <a:solidFill>
                  <a:srgbClr val="434343"/>
                </a:solidFill>
              </a:endParaRPr>
            </a:p>
          </p:txBody>
        </p:sp>
        <p:sp>
          <p:nvSpPr>
            <p:cNvPr id="129" name="Google Shape;129;p18"/>
            <p:cNvSpPr/>
            <p:nvPr/>
          </p:nvSpPr>
          <p:spPr>
            <a:xfrm>
              <a:off x="3006625" y="2423150"/>
              <a:ext cx="495300" cy="1072800"/>
            </a:xfrm>
            <a:prstGeom prst="curvedRightArrow">
              <a:avLst>
                <a:gd fmla="val 25000" name="adj1"/>
                <a:gd fmla="val 50000" name="adj2"/>
                <a:gd fmla="val 25000" name="adj3"/>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5754775" y="2423150"/>
              <a:ext cx="495300" cy="1072800"/>
            </a:xfrm>
            <a:prstGeom prst="curvedLeftArrow">
              <a:avLst>
                <a:gd fmla="val 25000" name="adj1"/>
                <a:gd fmla="val 50000" name="adj2"/>
                <a:gd fmla="val 25000" name="adj3"/>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3723700" y="2993625"/>
              <a:ext cx="1809300" cy="9258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txBox="1"/>
            <p:nvPr/>
          </p:nvSpPr>
          <p:spPr>
            <a:xfrm>
              <a:off x="4119375" y="3265109"/>
              <a:ext cx="10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5B0F00"/>
                  </a:solidFill>
                </a:rPr>
                <a:t>FUNCIÓN</a:t>
              </a:r>
              <a:endParaRPr b="1">
                <a:solidFill>
                  <a:srgbClr val="5B0F00"/>
                </a:solidFill>
              </a:endParaRPr>
            </a:p>
          </p:txBody>
        </p:sp>
        <p:sp>
          <p:nvSpPr>
            <p:cNvPr id="133" name="Google Shape;133;p18"/>
            <p:cNvSpPr/>
            <p:nvPr/>
          </p:nvSpPr>
          <p:spPr>
            <a:xfrm rot="3063252">
              <a:off x="5465360" y="3756574"/>
              <a:ext cx="675804" cy="338135"/>
            </a:xfrm>
            <a:prstGeom prst="bentUpArrow">
              <a:avLst>
                <a:gd fmla="val 25000" name="adj1"/>
                <a:gd fmla="val 25000" name="adj2"/>
                <a:gd fmla="val 25000" name="adj3"/>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nvSpPr>
          <p:spPr>
            <a:xfrm>
              <a:off x="6252225" y="4279161"/>
              <a:ext cx="148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434343"/>
                  </a:solidFill>
                </a:rPr>
                <a:t>        Movimiento</a:t>
              </a:r>
              <a:endParaRPr>
                <a:solidFill>
                  <a:srgbClr val="434343"/>
                </a:solidFill>
              </a:endParaRPr>
            </a:p>
          </p:txBody>
        </p:sp>
        <p:sp>
          <p:nvSpPr>
            <p:cNvPr id="135" name="Google Shape;135;p18"/>
            <p:cNvSpPr/>
            <p:nvPr/>
          </p:nvSpPr>
          <p:spPr>
            <a:xfrm flipH="1" rot="-3593730">
              <a:off x="3240892" y="3877991"/>
              <a:ext cx="675866" cy="338063"/>
            </a:xfrm>
            <a:prstGeom prst="bentUpArrow">
              <a:avLst>
                <a:gd fmla="val 25000" name="adj1"/>
                <a:gd fmla="val 25000" name="adj2"/>
                <a:gd fmla="val 25000" name="adj3"/>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8"/>
            <p:cNvPicPr preferRelativeResize="0"/>
            <p:nvPr/>
          </p:nvPicPr>
          <p:blipFill>
            <a:blip r:embed="rId4">
              <a:alphaModFix/>
            </a:blip>
            <a:stretch>
              <a:fillRect/>
            </a:stretch>
          </p:blipFill>
          <p:spPr>
            <a:xfrm>
              <a:off x="1573200" y="3442327"/>
              <a:ext cx="1612500" cy="1209385"/>
            </a:xfrm>
            <a:prstGeom prst="rect">
              <a:avLst/>
            </a:prstGeom>
            <a:noFill/>
            <a:ln>
              <a:noFill/>
            </a:ln>
          </p:spPr>
        </p:pic>
        <p:sp>
          <p:nvSpPr>
            <p:cNvPr id="137" name="Google Shape;137;p18"/>
            <p:cNvSpPr txBox="1"/>
            <p:nvPr/>
          </p:nvSpPr>
          <p:spPr>
            <a:xfrm>
              <a:off x="1411150" y="4591232"/>
              <a:ext cx="14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434343"/>
                  </a:solidFill>
                </a:rPr>
                <a:t>        Transporte</a:t>
              </a:r>
              <a:endParaRPr>
                <a:solidFill>
                  <a:srgbClr val="434343"/>
                </a:solidFill>
              </a:endParaRPr>
            </a:p>
          </p:txBody>
        </p:sp>
        <p:sp>
          <p:nvSpPr>
            <p:cNvPr id="138" name="Google Shape;138;p18"/>
            <p:cNvSpPr/>
            <p:nvPr/>
          </p:nvSpPr>
          <p:spPr>
            <a:xfrm rot="6263642">
              <a:off x="3929107" y="4003178"/>
              <a:ext cx="337907" cy="198785"/>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rot="5406685">
              <a:off x="4263049" y="4230573"/>
              <a:ext cx="617101" cy="1986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rot="4959638">
              <a:off x="4916873" y="4038165"/>
              <a:ext cx="338171" cy="198445"/>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nvSpPr>
          <p:spPr>
            <a:xfrm>
              <a:off x="3628093" y="4220367"/>
              <a:ext cx="10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434343"/>
                  </a:solidFill>
                </a:rPr>
                <a:t>Catálisis</a:t>
              </a:r>
              <a:endParaRPr>
                <a:solidFill>
                  <a:srgbClr val="434343"/>
                </a:solidFill>
              </a:endParaRPr>
            </a:p>
          </p:txBody>
        </p:sp>
        <p:sp>
          <p:nvSpPr>
            <p:cNvPr id="142" name="Google Shape;142;p18"/>
            <p:cNvSpPr txBox="1"/>
            <p:nvPr/>
          </p:nvSpPr>
          <p:spPr>
            <a:xfrm>
              <a:off x="4074380" y="4557264"/>
              <a:ext cx="10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434343"/>
                  </a:solidFill>
                </a:rPr>
                <a:t>Estructura</a:t>
              </a:r>
              <a:endParaRPr>
                <a:solidFill>
                  <a:srgbClr val="434343"/>
                </a:solidFill>
              </a:endParaRPr>
            </a:p>
          </p:txBody>
        </p:sp>
        <p:sp>
          <p:nvSpPr>
            <p:cNvPr id="143" name="Google Shape;143;p18"/>
            <p:cNvSpPr txBox="1"/>
            <p:nvPr/>
          </p:nvSpPr>
          <p:spPr>
            <a:xfrm>
              <a:off x="4713103" y="4261758"/>
              <a:ext cx="14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434343"/>
                  </a:solidFill>
                </a:rPr>
                <a:t>Señalización</a:t>
              </a:r>
              <a:endParaRPr>
                <a:solidFill>
                  <a:srgbClr val="434343"/>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idx="1" type="body"/>
          </p:nvPr>
        </p:nvSpPr>
        <p:spPr>
          <a:xfrm>
            <a:off x="561150" y="581600"/>
            <a:ext cx="8021700" cy="1137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Luego de Kossel (Kossel, 1900) quien propone que el </a:t>
            </a:r>
            <a:r>
              <a:rPr b="1" lang="es">
                <a:solidFill>
                  <a:srgbClr val="660000"/>
                </a:solidFill>
              </a:rPr>
              <a:t>arreglo espacial de las proteínas puede ser clave para entender su función</a:t>
            </a:r>
            <a:r>
              <a:rPr lang="es"/>
              <a:t>. Paulig introduce el concepto de </a:t>
            </a:r>
            <a:r>
              <a:rPr b="1" lang="es">
                <a:solidFill>
                  <a:srgbClr val="660000"/>
                </a:solidFill>
              </a:rPr>
              <a:t>estado nativo </a:t>
            </a:r>
            <a:r>
              <a:rPr lang="es"/>
              <a:t>de la proteína en </a:t>
            </a:r>
            <a:r>
              <a:rPr b="1" lang="es"/>
              <a:t>1936</a:t>
            </a:r>
            <a:r>
              <a:rPr lang="es"/>
              <a:t>.</a:t>
            </a:r>
            <a:endParaRPr>
              <a:solidFill>
                <a:srgbClr val="434343"/>
              </a:solidFill>
            </a:endParaRPr>
          </a:p>
        </p:txBody>
      </p:sp>
      <p:sp>
        <p:nvSpPr>
          <p:cNvPr id="149" name="Google Shape;149;p19"/>
          <p:cNvSpPr txBox="1"/>
          <p:nvPr/>
        </p:nvSpPr>
        <p:spPr>
          <a:xfrm>
            <a:off x="1967075" y="1833275"/>
            <a:ext cx="5329200" cy="1404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 sz="1600">
                <a:solidFill>
                  <a:srgbClr val="990000"/>
                </a:solidFill>
                <a:latin typeface="Arial"/>
                <a:ea typeface="Arial"/>
                <a:cs typeface="Arial"/>
                <a:sym typeface="Arial"/>
              </a:rPr>
              <a:t>“The characteristic </a:t>
            </a:r>
            <a:r>
              <a:rPr b="1" lang="es" sz="1600">
                <a:solidFill>
                  <a:srgbClr val="990000"/>
                </a:solidFill>
              </a:rPr>
              <a:t>specific</a:t>
            </a:r>
            <a:r>
              <a:rPr b="1" lang="es" sz="1600">
                <a:solidFill>
                  <a:srgbClr val="990000"/>
                </a:solidFill>
                <a:latin typeface="Arial"/>
                <a:ea typeface="Arial"/>
                <a:cs typeface="Arial"/>
                <a:sym typeface="Arial"/>
              </a:rPr>
              <a:t> properties of native proteins we attribute to their uniquely defined configurations. </a:t>
            </a:r>
            <a:r>
              <a:rPr b="1" lang="es" sz="1600">
                <a:solidFill>
                  <a:srgbClr val="990000"/>
                </a:solidFill>
              </a:rPr>
              <a:t>The denature protein molecule we consider to be characterized by the absence of a uniquely defined configuration</a:t>
            </a:r>
            <a:r>
              <a:rPr b="1" lang="es" sz="1600">
                <a:solidFill>
                  <a:srgbClr val="990000"/>
                </a:solidFill>
                <a:latin typeface="Arial"/>
                <a:ea typeface="Arial"/>
                <a:cs typeface="Arial"/>
                <a:sym typeface="Arial"/>
              </a:rPr>
              <a:t>”</a:t>
            </a:r>
            <a:endParaRPr>
              <a:solidFill>
                <a:srgbClr val="990000"/>
              </a:solidFill>
            </a:endParaRPr>
          </a:p>
        </p:txBody>
      </p:sp>
      <p:pic>
        <p:nvPicPr>
          <p:cNvPr id="150" name="Google Shape;150;p19"/>
          <p:cNvPicPr preferRelativeResize="0"/>
          <p:nvPr/>
        </p:nvPicPr>
        <p:blipFill rotWithShape="1">
          <a:blip r:embed="rId3">
            <a:alphaModFix/>
          </a:blip>
          <a:srcRect b="0" l="0" r="0" t="0"/>
          <a:stretch/>
        </p:blipFill>
        <p:spPr>
          <a:xfrm>
            <a:off x="1987550" y="3160713"/>
            <a:ext cx="5314950" cy="1457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0"/>
          <p:cNvPicPr preferRelativeResize="0"/>
          <p:nvPr/>
        </p:nvPicPr>
        <p:blipFill rotWithShape="1">
          <a:blip r:embed="rId3">
            <a:alphaModFix/>
          </a:blip>
          <a:srcRect b="30390" l="27162" r="27162" t="20585"/>
          <a:stretch/>
        </p:blipFill>
        <p:spPr>
          <a:xfrm>
            <a:off x="412050" y="803850"/>
            <a:ext cx="5488250" cy="3311875"/>
          </a:xfrm>
          <a:prstGeom prst="rect">
            <a:avLst/>
          </a:prstGeom>
          <a:noFill/>
          <a:ln>
            <a:noFill/>
          </a:ln>
        </p:spPr>
      </p:pic>
      <p:sp>
        <p:nvSpPr>
          <p:cNvPr id="156" name="Google Shape;156;p20"/>
          <p:cNvSpPr txBox="1"/>
          <p:nvPr/>
        </p:nvSpPr>
        <p:spPr>
          <a:xfrm>
            <a:off x="3701575" y="1568950"/>
            <a:ext cx="4977000" cy="2799300"/>
          </a:xfrm>
          <a:prstGeom prst="rect">
            <a:avLst/>
          </a:prstGeom>
          <a:solidFill>
            <a:srgbClr val="FFFFFF"/>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a:solidFill>
                  <a:srgbClr val="660000"/>
                </a:solidFill>
              </a:rPr>
              <a:t>La estructura tridimensional de una proteína normal en su entorno fisiológico normal es aquella en la que la energía libre de Gibbs del todo el sistema es el más bajo</a:t>
            </a:r>
            <a:r>
              <a:rPr lang="es">
                <a:solidFill>
                  <a:srgbClr val="434343"/>
                </a:solidFill>
              </a:rPr>
              <a:t>; es decir, que la conformación está determinada por la totalidad de las interacciones interatómicas y, por lo tanto, por la secuencia de aminoácidos, en un entorno dado ... En términos de selección natural a través del "diseño" de macromoléculas durante la evolución, esta idea ] el hecho de que una </a:t>
            </a:r>
            <a:r>
              <a:rPr b="1" lang="es">
                <a:solidFill>
                  <a:srgbClr val="660000"/>
                </a:solidFill>
              </a:rPr>
              <a:t>molécula de proteína solo tiene un sentido estructural estable cuando existe en condiciones similares a aquellas para las que fue seleccionada, el llamado estado fisiológico</a:t>
            </a:r>
            <a:r>
              <a:rPr b="1" lang="es">
                <a:solidFill>
                  <a:srgbClr val="434343"/>
                </a:solidFill>
              </a:rPr>
              <a:t>. (Anfinsen 1973).</a:t>
            </a:r>
            <a:endParaRPr b="1">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idx="1" type="body"/>
          </p:nvPr>
        </p:nvSpPr>
        <p:spPr>
          <a:xfrm>
            <a:off x="4655100" y="1174250"/>
            <a:ext cx="3780000" cy="274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434343"/>
                </a:solidFill>
              </a:rPr>
              <a:t>Las proteínas pueden plegarse y desplegarse repetidas veces. La “fuerza impulsora” es termodinámica. </a:t>
            </a:r>
            <a:endParaRPr>
              <a:solidFill>
                <a:srgbClr val="434343"/>
              </a:solidFill>
            </a:endParaRPr>
          </a:p>
          <a:p>
            <a:pPr indent="0" lvl="0" marL="0" rtl="0" algn="just">
              <a:spcBef>
                <a:spcPts val="1600"/>
              </a:spcBef>
              <a:spcAft>
                <a:spcPts val="1600"/>
              </a:spcAft>
              <a:buNone/>
            </a:pPr>
            <a:r>
              <a:rPr b="1" lang="es">
                <a:solidFill>
                  <a:srgbClr val="660000"/>
                </a:solidFill>
              </a:rPr>
              <a:t>El estado nativo de las proteínas está en un </a:t>
            </a:r>
            <a:r>
              <a:rPr b="1" lang="es" u="sng">
                <a:solidFill>
                  <a:schemeClr val="hlink"/>
                </a:solidFill>
                <a:hlinkClick r:id="rId3"/>
              </a:rPr>
              <a:t>mínimo de energía</a:t>
            </a:r>
            <a:r>
              <a:rPr b="1" lang="es">
                <a:solidFill>
                  <a:srgbClr val="660000"/>
                </a:solidFill>
              </a:rPr>
              <a:t>.</a:t>
            </a:r>
            <a:r>
              <a:rPr lang="es">
                <a:solidFill>
                  <a:srgbClr val="434343"/>
                </a:solidFill>
              </a:rPr>
              <a:t> Los contactos intermoleculares estabilizan a la proteína.</a:t>
            </a:r>
            <a:endParaRPr>
              <a:solidFill>
                <a:srgbClr val="434343"/>
              </a:solidFill>
            </a:endParaRPr>
          </a:p>
        </p:txBody>
      </p:sp>
      <p:sp>
        <p:nvSpPr>
          <p:cNvPr id="162" name="Google Shape;162;p21"/>
          <p:cNvSpPr/>
          <p:nvPr/>
        </p:nvSpPr>
        <p:spPr>
          <a:xfrm>
            <a:off x="3468200" y="2953850"/>
            <a:ext cx="426300" cy="30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1"/>
          <p:cNvPicPr preferRelativeResize="0"/>
          <p:nvPr/>
        </p:nvPicPr>
        <p:blipFill rotWithShape="1">
          <a:blip r:embed="rId4">
            <a:alphaModFix/>
          </a:blip>
          <a:srcRect b="0" l="3232" r="0" t="0"/>
          <a:stretch/>
        </p:blipFill>
        <p:spPr>
          <a:xfrm>
            <a:off x="367400" y="858525"/>
            <a:ext cx="4131100" cy="2459050"/>
          </a:xfrm>
          <a:prstGeom prst="rect">
            <a:avLst/>
          </a:prstGeom>
          <a:noFill/>
          <a:ln>
            <a:noFill/>
          </a:ln>
        </p:spPr>
      </p:pic>
      <p:grpSp>
        <p:nvGrpSpPr>
          <p:cNvPr id="164" name="Google Shape;164;p21"/>
          <p:cNvGrpSpPr/>
          <p:nvPr/>
        </p:nvGrpSpPr>
        <p:grpSpPr>
          <a:xfrm>
            <a:off x="1521430" y="2511325"/>
            <a:ext cx="2666873" cy="1682078"/>
            <a:chOff x="1521430" y="2968525"/>
            <a:chExt cx="2666873" cy="1682078"/>
          </a:xfrm>
        </p:grpSpPr>
        <p:grpSp>
          <p:nvGrpSpPr>
            <p:cNvPr id="165" name="Google Shape;165;p21"/>
            <p:cNvGrpSpPr/>
            <p:nvPr/>
          </p:nvGrpSpPr>
          <p:grpSpPr>
            <a:xfrm>
              <a:off x="1521430" y="3701252"/>
              <a:ext cx="2666873" cy="949351"/>
              <a:chOff x="1168675" y="4194075"/>
              <a:chExt cx="4833918" cy="1941016"/>
            </a:xfrm>
          </p:grpSpPr>
          <p:sp>
            <p:nvSpPr>
              <p:cNvPr id="166" name="Google Shape;166;p21"/>
              <p:cNvSpPr/>
              <p:nvPr/>
            </p:nvSpPr>
            <p:spPr>
              <a:xfrm>
                <a:off x="1168675" y="4194075"/>
                <a:ext cx="4833918" cy="1941016"/>
              </a:xfrm>
              <a:custGeom>
                <a:rect b="b" l="l" r="r" t="t"/>
                <a:pathLst>
                  <a:path extrusionOk="0" h="78767" w="122308">
                    <a:moveTo>
                      <a:pt x="0" y="6407"/>
                    </a:moveTo>
                    <a:cubicBezTo>
                      <a:pt x="2912" y="14076"/>
                      <a:pt x="12522" y="50574"/>
                      <a:pt x="17472" y="52418"/>
                    </a:cubicBezTo>
                    <a:cubicBezTo>
                      <a:pt x="22423" y="54262"/>
                      <a:pt x="24752" y="13105"/>
                      <a:pt x="29703" y="17473"/>
                    </a:cubicBezTo>
                    <a:cubicBezTo>
                      <a:pt x="34654" y="21841"/>
                      <a:pt x="41837" y="80860"/>
                      <a:pt x="47176" y="78627"/>
                    </a:cubicBezTo>
                    <a:cubicBezTo>
                      <a:pt x="52515" y="76394"/>
                      <a:pt x="57853" y="10387"/>
                      <a:pt x="61736" y="4077"/>
                    </a:cubicBezTo>
                    <a:cubicBezTo>
                      <a:pt x="65619" y="-2232"/>
                      <a:pt x="66492" y="39799"/>
                      <a:pt x="70472" y="40770"/>
                    </a:cubicBezTo>
                    <a:cubicBezTo>
                      <a:pt x="74452" y="41741"/>
                      <a:pt x="81344" y="7669"/>
                      <a:pt x="85615" y="9901"/>
                    </a:cubicBezTo>
                    <a:cubicBezTo>
                      <a:pt x="89886" y="12134"/>
                      <a:pt x="89984" y="55815"/>
                      <a:pt x="96099" y="54165"/>
                    </a:cubicBezTo>
                    <a:cubicBezTo>
                      <a:pt x="102215" y="52515"/>
                      <a:pt x="117940" y="9028"/>
                      <a:pt x="122308" y="0"/>
                    </a:cubicBezTo>
                  </a:path>
                </a:pathLst>
              </a:custGeom>
              <a:noFill/>
              <a:ln cap="flat" cmpd="sng" w="19050">
                <a:solidFill>
                  <a:srgbClr val="424242"/>
                </a:solidFill>
                <a:prstDash val="solid"/>
                <a:round/>
                <a:headEnd len="med" w="med" type="none"/>
                <a:tailEnd len="med" w="med" type="none"/>
              </a:ln>
            </p:spPr>
          </p:sp>
          <p:pic>
            <p:nvPicPr>
              <p:cNvPr descr="f5.png" id="167" name="Google Shape;167;p21"/>
              <p:cNvPicPr preferRelativeResize="0"/>
              <p:nvPr/>
            </p:nvPicPr>
            <p:blipFill rotWithShape="1">
              <a:blip r:embed="rId5">
                <a:alphaModFix/>
              </a:blip>
              <a:srcRect b="2616" l="28661" r="21656" t="8400"/>
              <a:stretch/>
            </p:blipFill>
            <p:spPr>
              <a:xfrm>
                <a:off x="2638767" y="5067350"/>
                <a:ext cx="711084" cy="720898"/>
              </a:xfrm>
              <a:prstGeom prst="rect">
                <a:avLst/>
              </a:prstGeom>
              <a:noFill/>
              <a:ln>
                <a:noFill/>
              </a:ln>
            </p:spPr>
          </p:pic>
          <p:pic>
            <p:nvPicPr>
              <p:cNvPr descr="f6.png" id="168" name="Google Shape;168;p21"/>
              <p:cNvPicPr preferRelativeResize="0"/>
              <p:nvPr/>
            </p:nvPicPr>
            <p:blipFill rotWithShape="1">
              <a:blip r:embed="rId6">
                <a:alphaModFix/>
              </a:blip>
              <a:srcRect b="15187" l="28818" r="27390" t="8149"/>
              <a:stretch/>
            </p:blipFill>
            <p:spPr>
              <a:xfrm>
                <a:off x="1522876" y="4713583"/>
                <a:ext cx="606245" cy="600769"/>
              </a:xfrm>
              <a:prstGeom prst="rect">
                <a:avLst/>
              </a:prstGeom>
              <a:noFill/>
              <a:ln>
                <a:noFill/>
              </a:ln>
            </p:spPr>
          </p:pic>
          <p:pic>
            <p:nvPicPr>
              <p:cNvPr descr="f8.png" id="169" name="Google Shape;169;p21"/>
              <p:cNvPicPr preferRelativeResize="0"/>
              <p:nvPr/>
            </p:nvPicPr>
            <p:blipFill rotWithShape="1">
              <a:blip r:embed="rId7">
                <a:alphaModFix/>
              </a:blip>
              <a:srcRect b="6643" l="28982" r="30572" t="9152"/>
              <a:stretch/>
            </p:blipFill>
            <p:spPr>
              <a:xfrm>
                <a:off x="4720783" y="4713584"/>
                <a:ext cx="606245" cy="714431"/>
              </a:xfrm>
              <a:prstGeom prst="rect">
                <a:avLst/>
              </a:prstGeom>
              <a:noFill/>
              <a:ln>
                <a:noFill/>
              </a:ln>
            </p:spPr>
          </p:pic>
          <p:pic>
            <p:nvPicPr>
              <p:cNvPr descr="f4.png" id="170" name="Google Shape;170;p21"/>
              <p:cNvPicPr preferRelativeResize="0"/>
              <p:nvPr/>
            </p:nvPicPr>
            <p:blipFill rotWithShape="1">
              <a:blip r:embed="rId8">
                <a:alphaModFix/>
              </a:blip>
              <a:srcRect b="0" l="28503" r="23566" t="6655"/>
              <a:stretch/>
            </p:blipFill>
            <p:spPr>
              <a:xfrm>
                <a:off x="3774923" y="4463251"/>
                <a:ext cx="606245" cy="668294"/>
              </a:xfrm>
              <a:prstGeom prst="rect">
                <a:avLst/>
              </a:prstGeom>
              <a:noFill/>
              <a:ln>
                <a:noFill/>
              </a:ln>
            </p:spPr>
          </p:pic>
        </p:grpSp>
        <p:cxnSp>
          <p:nvCxnSpPr>
            <p:cNvPr id="171" name="Google Shape;171;p21"/>
            <p:cNvCxnSpPr/>
            <p:nvPr/>
          </p:nvCxnSpPr>
          <p:spPr>
            <a:xfrm flipH="1">
              <a:off x="1528400" y="3093504"/>
              <a:ext cx="1939800" cy="698100"/>
            </a:xfrm>
            <a:prstGeom prst="straightConnector1">
              <a:avLst/>
            </a:prstGeom>
            <a:noFill/>
            <a:ln cap="flat" cmpd="sng" w="9525">
              <a:solidFill>
                <a:schemeClr val="dk2"/>
              </a:solidFill>
              <a:prstDash val="solid"/>
              <a:round/>
              <a:headEnd len="med" w="med" type="none"/>
              <a:tailEnd len="med" w="med" type="none"/>
            </a:ln>
          </p:spPr>
        </p:cxnSp>
        <p:sp>
          <p:nvSpPr>
            <p:cNvPr id="172" name="Google Shape;172;p21"/>
            <p:cNvSpPr/>
            <p:nvPr/>
          </p:nvSpPr>
          <p:spPr>
            <a:xfrm>
              <a:off x="3468200" y="2968525"/>
              <a:ext cx="426300" cy="30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1"/>
            <p:cNvCxnSpPr/>
            <p:nvPr/>
          </p:nvCxnSpPr>
          <p:spPr>
            <a:xfrm>
              <a:off x="3894500" y="3277225"/>
              <a:ext cx="293700" cy="4113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